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261" r:id="rId3"/>
    <p:sldId id="332" r:id="rId4"/>
    <p:sldId id="303" r:id="rId5"/>
    <p:sldId id="335" r:id="rId6"/>
    <p:sldId id="327" r:id="rId7"/>
    <p:sldId id="326" r:id="rId8"/>
    <p:sldId id="263" r:id="rId9"/>
    <p:sldId id="333" r:id="rId10"/>
    <p:sldId id="309" r:id="rId11"/>
    <p:sldId id="283" r:id="rId12"/>
    <p:sldId id="306" r:id="rId13"/>
    <p:sldId id="311" r:id="rId14"/>
    <p:sldId id="310" r:id="rId15"/>
    <p:sldId id="323" r:id="rId16"/>
    <p:sldId id="324" r:id="rId17"/>
    <p:sldId id="325" r:id="rId18"/>
    <p:sldId id="328" r:id="rId19"/>
    <p:sldId id="318" r:id="rId20"/>
    <p:sldId id="316" r:id="rId21"/>
    <p:sldId id="301" r:id="rId22"/>
    <p:sldId id="302" r:id="rId23"/>
    <p:sldId id="308" r:id="rId24"/>
    <p:sldId id="314" r:id="rId25"/>
    <p:sldId id="312" r:id="rId26"/>
    <p:sldId id="313" r:id="rId27"/>
    <p:sldId id="294" r:id="rId28"/>
    <p:sldId id="334"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Book Antiqua" charset="0"/>
        <a:ea typeface="ＭＳ Ｐゴシック" charset="0"/>
        <a:cs typeface="Arial" charset="0"/>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9700"/>
    <a:srgbClr val="002855"/>
    <a:srgbClr val="000000"/>
    <a:srgbClr val="FFFFFF"/>
    <a:srgbClr val="FF9999"/>
    <a:srgbClr val="FFFF66"/>
    <a:srgbClr val="E4CF67"/>
    <a:srgbClr val="F7EAE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8" autoAdjust="0"/>
    <p:restoredTop sz="80928" autoAdjust="0"/>
  </p:normalViewPr>
  <p:slideViewPr>
    <p:cSldViewPr snapToGrid="0">
      <p:cViewPr varScale="1">
        <p:scale>
          <a:sx n="63" d="100"/>
          <a:sy n="63" d="100"/>
        </p:scale>
        <p:origin x="1344" y="66"/>
      </p:cViewPr>
      <p:guideLst>
        <p:guide orient="horz" pos="2160"/>
        <p:guide pos="2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6ABCC7-8AF3-D842-BB8B-11510F1E5172}" type="datetime1">
              <a:rPr lang="en-US" smtClean="0"/>
              <a:t>6/6/2018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17F8-718C-BB47-B6F1-95920B5B2F55}" type="slidenum">
              <a:rPr lang="en-US" smtClean="0"/>
              <a:t>‹#›</a:t>
            </a:fld>
            <a:endParaRPr lang="en-US"/>
          </a:p>
        </p:txBody>
      </p:sp>
    </p:spTree>
    <p:extLst>
      <p:ext uri="{BB962C8B-B14F-4D97-AF65-F5344CB8AC3E}">
        <p14:creationId xmlns:p14="http://schemas.microsoft.com/office/powerpoint/2010/main" val="40550662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15BD3-BA54-D94B-84F5-68C117409572}" type="datetime1">
              <a:rPr lang="en-US" smtClean="0"/>
              <a:t>6/6/2018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7DCE67-C264-EE45-8619-C024E65A65FD}" type="slidenum">
              <a:rPr lang="en-US" smtClean="0"/>
              <a:t>‹#›</a:t>
            </a:fld>
            <a:endParaRPr lang="en-US"/>
          </a:p>
        </p:txBody>
      </p:sp>
    </p:spTree>
    <p:extLst>
      <p:ext uri="{BB962C8B-B14F-4D97-AF65-F5344CB8AC3E}">
        <p14:creationId xmlns:p14="http://schemas.microsoft.com/office/powerpoint/2010/main" val="3800767777"/>
      </p:ext>
    </p:extLst>
  </p:cSld>
  <p:clrMap bg1="lt1" tx1="dk1" bg2="lt2" tx2="dk2" accent1="accent1" accent2="accent2" accent3="accent3" accent4="accent4" accent5="accent5" accent6="accent6" hlink="hlink" folHlink="folHlink"/>
  <p:hf hdr="0" ftr="0" dt="0"/>
  <p:notesStyle>
    <a:lvl1pPr marL="0" algn="l" defTabSz="356616" rtl="0" eaLnBrk="1" latinLnBrk="0" hangingPunct="1">
      <a:defRPr sz="900" kern="1200">
        <a:solidFill>
          <a:schemeClr val="tx1"/>
        </a:solidFill>
        <a:latin typeface="+mn-lt"/>
        <a:ea typeface="+mn-ea"/>
        <a:cs typeface="+mn-cs"/>
      </a:defRPr>
    </a:lvl1pPr>
    <a:lvl2pPr marL="356616" algn="l" defTabSz="356616" rtl="0" eaLnBrk="1" latinLnBrk="0" hangingPunct="1">
      <a:defRPr sz="900" kern="1200">
        <a:solidFill>
          <a:schemeClr val="tx1"/>
        </a:solidFill>
        <a:latin typeface="+mn-lt"/>
        <a:ea typeface="+mn-ea"/>
        <a:cs typeface="+mn-cs"/>
      </a:defRPr>
    </a:lvl2pPr>
    <a:lvl3pPr marL="713232" algn="l" defTabSz="356616" rtl="0" eaLnBrk="1" latinLnBrk="0" hangingPunct="1">
      <a:defRPr sz="900" kern="1200">
        <a:solidFill>
          <a:schemeClr val="tx1"/>
        </a:solidFill>
        <a:latin typeface="+mn-lt"/>
        <a:ea typeface="+mn-ea"/>
        <a:cs typeface="+mn-cs"/>
      </a:defRPr>
    </a:lvl3pPr>
    <a:lvl4pPr marL="1069848" algn="l" defTabSz="356616" rtl="0" eaLnBrk="1" latinLnBrk="0" hangingPunct="1">
      <a:defRPr sz="900" kern="1200">
        <a:solidFill>
          <a:schemeClr val="tx1"/>
        </a:solidFill>
        <a:latin typeface="+mn-lt"/>
        <a:ea typeface="+mn-ea"/>
        <a:cs typeface="+mn-cs"/>
      </a:defRPr>
    </a:lvl4pPr>
    <a:lvl5pPr marL="1426464" algn="l" defTabSz="356616" rtl="0" eaLnBrk="1" latinLnBrk="0" hangingPunct="1">
      <a:defRPr sz="900" kern="1200">
        <a:solidFill>
          <a:schemeClr val="tx1"/>
        </a:solidFill>
        <a:latin typeface="+mn-lt"/>
        <a:ea typeface="+mn-ea"/>
        <a:cs typeface="+mn-cs"/>
      </a:defRPr>
    </a:lvl5pPr>
    <a:lvl6pPr marL="1783080" algn="l" defTabSz="356616" rtl="0" eaLnBrk="1" latinLnBrk="0" hangingPunct="1">
      <a:defRPr sz="900" kern="1200">
        <a:solidFill>
          <a:schemeClr val="tx1"/>
        </a:solidFill>
        <a:latin typeface="+mn-lt"/>
        <a:ea typeface="+mn-ea"/>
        <a:cs typeface="+mn-cs"/>
      </a:defRPr>
    </a:lvl6pPr>
    <a:lvl7pPr marL="2139696" algn="l" defTabSz="356616" rtl="0" eaLnBrk="1" latinLnBrk="0" hangingPunct="1">
      <a:defRPr sz="900" kern="1200">
        <a:solidFill>
          <a:schemeClr val="tx1"/>
        </a:solidFill>
        <a:latin typeface="+mn-lt"/>
        <a:ea typeface="+mn-ea"/>
        <a:cs typeface="+mn-cs"/>
      </a:defRPr>
    </a:lvl7pPr>
    <a:lvl8pPr marL="2496312" algn="l" defTabSz="356616" rtl="0" eaLnBrk="1" latinLnBrk="0" hangingPunct="1">
      <a:defRPr sz="900" kern="1200">
        <a:solidFill>
          <a:schemeClr val="tx1"/>
        </a:solidFill>
        <a:latin typeface="+mn-lt"/>
        <a:ea typeface="+mn-ea"/>
        <a:cs typeface="+mn-cs"/>
      </a:defRPr>
    </a:lvl8pPr>
    <a:lvl9pPr marL="2852928" algn="l" defTabSz="35661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 </a:t>
            </a:r>
          </a:p>
          <a:p>
            <a:r>
              <a:rPr lang="en-US" dirty="0" smtClean="0"/>
              <a:t>Collaborators</a:t>
            </a:r>
          </a:p>
          <a:p>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1</a:t>
            </a:fld>
            <a:endParaRPr lang="en-US" dirty="0"/>
          </a:p>
        </p:txBody>
      </p:sp>
    </p:spTree>
    <p:extLst>
      <p:ext uri="{BB962C8B-B14F-4D97-AF65-F5344CB8AC3E}">
        <p14:creationId xmlns:p14="http://schemas.microsoft.com/office/powerpoint/2010/main" val="130153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a:t>
            </a:r>
            <a:r>
              <a:rPr lang="en-US" baseline="0" dirty="0" smtClean="0"/>
              <a:t> the correlations and the partial correlations of water temperature to these variables to get a sense of what the data looks like.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10</a:t>
            </a:fld>
            <a:endParaRPr lang="en-US"/>
          </a:p>
        </p:txBody>
      </p:sp>
    </p:spTree>
    <p:extLst>
      <p:ext uri="{BB962C8B-B14F-4D97-AF65-F5344CB8AC3E}">
        <p14:creationId xmlns:p14="http://schemas.microsoft.com/office/powerpoint/2010/main" val="241539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Squared</a:t>
            </a:r>
            <a:r>
              <a:rPr lang="en-US" baseline="0" dirty="0" smtClean="0"/>
              <a:t> error loss function. It is doing a binary split in each of the predictor variables. </a:t>
            </a:r>
          </a:p>
          <a:p>
            <a:r>
              <a:rPr lang="en-US" dirty="0" smtClean="0"/>
              <a:t>CART gives us a nice visualization</a:t>
            </a:r>
            <a:r>
              <a:rPr lang="en-US" baseline="0" dirty="0" smtClean="0"/>
              <a:t> of the model, </a:t>
            </a:r>
            <a:r>
              <a:rPr lang="en-US" dirty="0" smtClean="0"/>
              <a:t>but it doesn’t do</a:t>
            </a:r>
            <a:r>
              <a:rPr lang="en-US" baseline="0" dirty="0" smtClean="0"/>
              <a:t> well on predicting a continuous variable and it is highly sensitive to the data (suffers from high variance). So … we need to fix that. </a:t>
            </a:r>
          </a:p>
        </p:txBody>
      </p:sp>
      <p:sp>
        <p:nvSpPr>
          <p:cNvPr id="4" name="Slide Number Placeholder 3"/>
          <p:cNvSpPr>
            <a:spLocks noGrp="1"/>
          </p:cNvSpPr>
          <p:nvPr>
            <p:ph type="sldNum" sz="quarter" idx="10"/>
          </p:nvPr>
        </p:nvSpPr>
        <p:spPr/>
        <p:txBody>
          <a:bodyPr/>
          <a:lstStyle/>
          <a:p>
            <a:fld id="{FE7DCE67-C264-EE45-8619-C024E65A65FD}" type="slidenum">
              <a:rPr lang="en-US" smtClean="0"/>
              <a:t>11</a:t>
            </a:fld>
            <a:endParaRPr lang="en-US"/>
          </a:p>
        </p:txBody>
      </p:sp>
    </p:spTree>
    <p:extLst>
      <p:ext uri="{BB962C8B-B14F-4D97-AF65-F5344CB8AC3E}">
        <p14:creationId xmlns:p14="http://schemas.microsoft.com/office/powerpoint/2010/main" val="309350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RFs grow a lot of trees, and by injecting randomness in the CART the trees look different. </a:t>
            </a:r>
          </a:p>
          <a:p>
            <a:endParaRPr lang="en-US" baseline="0" dirty="0" smtClean="0"/>
          </a:p>
          <a:p>
            <a:r>
              <a:rPr lang="en-US" baseline="0" dirty="0" smtClean="0"/>
              <a:t>This allows for the model to grow trees that are uncorrelated. That don’t give the same prediction for the instance of the data you put in so you average them at the end. And the randomness miraculously makes this a better model than each individual tree. </a:t>
            </a:r>
          </a:p>
        </p:txBody>
      </p:sp>
      <p:sp>
        <p:nvSpPr>
          <p:cNvPr id="4" name="Slide Number Placeholder 3"/>
          <p:cNvSpPr>
            <a:spLocks noGrp="1"/>
          </p:cNvSpPr>
          <p:nvPr>
            <p:ph type="sldNum" sz="quarter" idx="10"/>
          </p:nvPr>
        </p:nvSpPr>
        <p:spPr/>
        <p:txBody>
          <a:bodyPr/>
          <a:lstStyle/>
          <a:p>
            <a:fld id="{FE7DCE67-C264-EE45-8619-C024E65A65FD}" type="slidenum">
              <a:rPr lang="en-US" smtClean="0"/>
              <a:t>12</a:t>
            </a:fld>
            <a:endParaRPr lang="en-US"/>
          </a:p>
        </p:txBody>
      </p:sp>
    </p:spTree>
    <p:extLst>
      <p:ext uri="{BB962C8B-B14F-4D97-AF65-F5344CB8AC3E}">
        <p14:creationId xmlns:p14="http://schemas.microsoft.com/office/powerpoint/2010/main" val="144597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56616" rtl="0" eaLnBrk="1" fontAlgn="auto" latinLnBrk="0" hangingPunct="1">
              <a:lnSpc>
                <a:spcPct val="100000"/>
              </a:lnSpc>
              <a:spcBef>
                <a:spcPts val="0"/>
              </a:spcBef>
              <a:spcAft>
                <a:spcPts val="0"/>
              </a:spcAft>
              <a:buClrTx/>
              <a:buSzTx/>
              <a:buFontTx/>
              <a:buNone/>
              <a:tabLst/>
              <a:defRPr/>
            </a:pPr>
            <a:r>
              <a:rPr lang="en-US" dirty="0" smtClean="0"/>
              <a:t>Q2) Which variables are really important?</a:t>
            </a:r>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13</a:t>
            </a:fld>
            <a:endParaRPr lang="en-US"/>
          </a:p>
        </p:txBody>
      </p:sp>
    </p:spTree>
    <p:extLst>
      <p:ext uri="{BB962C8B-B14F-4D97-AF65-F5344CB8AC3E}">
        <p14:creationId xmlns:p14="http://schemas.microsoft.com/office/powerpoint/2010/main" val="2682723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56616" rtl="0" eaLnBrk="1" fontAlgn="auto" latinLnBrk="0" hangingPunct="1">
              <a:lnSpc>
                <a:spcPct val="100000"/>
              </a:lnSpc>
              <a:spcBef>
                <a:spcPts val="0"/>
              </a:spcBef>
              <a:spcAft>
                <a:spcPts val="0"/>
              </a:spcAft>
              <a:buClrTx/>
              <a:buSzTx/>
              <a:buFontTx/>
              <a:buNone/>
              <a:tabLst/>
              <a:defRPr/>
            </a:pPr>
            <a:r>
              <a:rPr lang="en-US" dirty="0" smtClean="0"/>
              <a:t>Q 1) How well can it do?</a:t>
            </a:r>
          </a:p>
        </p:txBody>
      </p:sp>
      <p:sp>
        <p:nvSpPr>
          <p:cNvPr id="4" name="Slide Number Placeholder 3"/>
          <p:cNvSpPr>
            <a:spLocks noGrp="1"/>
          </p:cNvSpPr>
          <p:nvPr>
            <p:ph type="sldNum" sz="quarter" idx="10"/>
          </p:nvPr>
        </p:nvSpPr>
        <p:spPr/>
        <p:txBody>
          <a:bodyPr/>
          <a:lstStyle/>
          <a:p>
            <a:fld id="{FE7DCE67-C264-EE45-8619-C024E65A65FD}" type="slidenum">
              <a:rPr lang="en-US" smtClean="0"/>
              <a:t>14</a:t>
            </a:fld>
            <a:endParaRPr lang="en-US"/>
          </a:p>
        </p:txBody>
      </p:sp>
    </p:spTree>
    <p:extLst>
      <p:ext uri="{BB962C8B-B14F-4D97-AF65-F5344CB8AC3E}">
        <p14:creationId xmlns:p14="http://schemas.microsoft.com/office/powerpoint/2010/main" val="96116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Fixes</a:t>
            </a:r>
            <a:r>
              <a:rPr lang="en-US" baseline="0" dirty="0" smtClean="0"/>
              <a:t> anomalies in the data, </a:t>
            </a:r>
            <a:r>
              <a:rPr lang="en-US" baseline="0" dirty="0" err="1" smtClean="0"/>
              <a:t>steppy</a:t>
            </a:r>
            <a:r>
              <a:rPr lang="en-US" baseline="0" dirty="0" smtClean="0"/>
              <a:t> thing happening in the observed data as a result of rounding or measurement error.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19</a:t>
            </a:fld>
            <a:endParaRPr lang="en-US"/>
          </a:p>
        </p:txBody>
      </p:sp>
    </p:spTree>
    <p:extLst>
      <p:ext uri="{BB962C8B-B14F-4D97-AF65-F5344CB8AC3E}">
        <p14:creationId xmlns:p14="http://schemas.microsoft.com/office/powerpoint/2010/main" val="140445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 does bad on Trinity, then need to change this to an ungauged</a:t>
            </a:r>
            <a:r>
              <a:rPr lang="en-US" baseline="0" dirty="0" smtClean="0"/>
              <a:t> basin problem, where training comes from a lot of different basins. </a:t>
            </a:r>
          </a:p>
          <a:p>
            <a:r>
              <a:rPr lang="en-US" baseline="0" dirty="0" smtClean="0"/>
              <a:t>If we are trying to predict the extremes accurately then we will have to use a different loss function.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20</a:t>
            </a:fld>
            <a:endParaRPr lang="en-US"/>
          </a:p>
        </p:txBody>
      </p:sp>
    </p:spTree>
    <p:extLst>
      <p:ext uri="{BB962C8B-B14F-4D97-AF65-F5344CB8AC3E}">
        <p14:creationId xmlns:p14="http://schemas.microsoft.com/office/powerpoint/2010/main" val="1422035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56616" rtl="0" eaLnBrk="1" fontAlgn="auto" latinLnBrk="0" hangingPunct="1">
              <a:lnSpc>
                <a:spcPct val="100000"/>
              </a:lnSpc>
              <a:spcBef>
                <a:spcPts val="0"/>
              </a:spcBef>
              <a:spcAft>
                <a:spcPts val="0"/>
              </a:spcAft>
              <a:buClrTx/>
              <a:buSzTx/>
              <a:buFontTx/>
              <a:buNone/>
              <a:tabLst/>
              <a:defRPr/>
            </a:pPr>
            <a:r>
              <a:rPr lang="en-US" dirty="0" smtClean="0"/>
              <a:t>Neither data-driven models nor the expert relying solely on intuition</a:t>
            </a:r>
            <a:r>
              <a:rPr lang="en-US" baseline="0" dirty="0" smtClean="0"/>
              <a:t> </a:t>
            </a:r>
            <a:r>
              <a:rPr lang="en-US" dirty="0" smtClean="0"/>
              <a:t>will do better than a combination of the two. ~Kuhn</a:t>
            </a:r>
            <a:r>
              <a:rPr lang="en-US" baseline="0" dirty="0" smtClean="0"/>
              <a:t> &amp; Johnson, 2013</a:t>
            </a:r>
            <a:endParaRPr lang="en-US" dirty="0" smtClean="0"/>
          </a:p>
          <a:p>
            <a:r>
              <a:rPr lang="en-US" dirty="0" smtClean="0"/>
              <a:t>Humans usually make better predictions</a:t>
            </a:r>
            <a:r>
              <a:rPr lang="en-US" baseline="0" dirty="0" smtClean="0"/>
              <a:t> </a:t>
            </a:r>
            <a:r>
              <a:rPr lang="en-US" dirty="0" smtClean="0"/>
              <a:t>when they are provided with the results of statistical prediction.” ~Ayres, 2007</a:t>
            </a:r>
          </a:p>
          <a:p>
            <a:endParaRPr lang="en-US" dirty="0" smtClean="0"/>
          </a:p>
          <a:p>
            <a:r>
              <a:rPr lang="en-US" dirty="0" smtClean="0"/>
              <a:t>Have to mind the loss function, especially if you are trying to get the extremes right. You cannot use off the shelf methods for this unless they allow you</a:t>
            </a:r>
            <a:r>
              <a:rPr lang="en-US" baseline="0" dirty="0" smtClean="0"/>
              <a:t> to modify the loss function manually.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21</a:t>
            </a:fld>
            <a:endParaRPr lang="en-US"/>
          </a:p>
        </p:txBody>
      </p:sp>
    </p:spTree>
    <p:extLst>
      <p:ext uri="{BB962C8B-B14F-4D97-AF65-F5344CB8AC3E}">
        <p14:creationId xmlns:p14="http://schemas.microsoft.com/office/powerpoint/2010/main" val="1489325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22</a:t>
            </a:fld>
            <a:endParaRPr lang="en-US"/>
          </a:p>
        </p:txBody>
      </p:sp>
    </p:spTree>
    <p:extLst>
      <p:ext uri="{BB962C8B-B14F-4D97-AF65-F5344CB8AC3E}">
        <p14:creationId xmlns:p14="http://schemas.microsoft.com/office/powerpoint/2010/main" val="1237618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that</a:t>
            </a:r>
            <a:r>
              <a:rPr lang="en-US" baseline="0" dirty="0" smtClean="0"/>
              <a:t> will more than likely not help the performance of the model. </a:t>
            </a:r>
            <a:r>
              <a:rPr lang="en-US" dirty="0" smtClean="0"/>
              <a:t>What makes the data speak is the process. </a:t>
            </a:r>
            <a:r>
              <a:rPr lang="en-US" sz="900" b="0" i="0" u="none" strike="noStrike" kern="1200" baseline="0" dirty="0" smtClean="0">
                <a:solidFill>
                  <a:schemeClr val="tx1"/>
                </a:solidFill>
                <a:latin typeface="+mn-lt"/>
                <a:ea typeface="+mn-ea"/>
                <a:cs typeface="+mn-cs"/>
              </a:rPr>
              <a:t>adding noise features that are not truly associated with the response will lead to a deterioration in the fitted model, and consequently an increased test set error. This is because noise features increase the dimensionality of the problem, exacerbating the risk of having trees in the forest that do not make splits on the variables we know better describe flow. </a:t>
            </a:r>
          </a:p>
          <a:p>
            <a:endParaRPr lang="en-US" sz="900" b="0" i="0" u="none" strike="noStrike" kern="1200" baseline="0" dirty="0" smtClean="0">
              <a:solidFill>
                <a:schemeClr val="tx1"/>
              </a:solidFill>
              <a:latin typeface="+mn-lt"/>
              <a:ea typeface="+mn-ea"/>
              <a:cs typeface="+mn-cs"/>
            </a:endParaRPr>
          </a:p>
          <a:p>
            <a:r>
              <a:rPr lang="en-US" dirty="0" smtClean="0"/>
              <a:t>"Subject-specific knowledge can help separate potentially meaningful information from irrelevant information, eliminating detrimental noise and strengthening the underlying signal.“ ~Kuhn</a:t>
            </a:r>
            <a:r>
              <a:rPr lang="en-US" baseline="0" dirty="0" smtClean="0"/>
              <a:t> &amp; Johnson, 2013</a:t>
            </a:r>
            <a:endParaRPr lang="en-US" dirty="0" smtClean="0"/>
          </a:p>
        </p:txBody>
      </p:sp>
      <p:sp>
        <p:nvSpPr>
          <p:cNvPr id="4" name="Slide Number Placeholder 3"/>
          <p:cNvSpPr>
            <a:spLocks noGrp="1"/>
          </p:cNvSpPr>
          <p:nvPr>
            <p:ph type="sldNum" sz="quarter" idx="10"/>
          </p:nvPr>
        </p:nvSpPr>
        <p:spPr/>
        <p:txBody>
          <a:bodyPr/>
          <a:lstStyle/>
          <a:p>
            <a:fld id="{FE7DCE67-C264-EE45-8619-C024E65A65FD}" type="slidenum">
              <a:rPr lang="en-US" smtClean="0"/>
              <a:t>24</a:t>
            </a:fld>
            <a:endParaRPr lang="en-US"/>
          </a:p>
        </p:txBody>
      </p:sp>
    </p:spTree>
    <p:extLst>
      <p:ext uri="{BB962C8B-B14F-4D97-AF65-F5344CB8AC3E}">
        <p14:creationId xmlns:p14="http://schemas.microsoft.com/office/powerpoint/2010/main" val="4198838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The history of humans can be explained in a quest to be calorie efficient. We went from foraging to farming, going from mobility to </a:t>
            </a:r>
            <a:r>
              <a:rPr lang="en-US" sz="900" kern="1200" dirty="0" err="1" smtClean="0">
                <a:solidFill>
                  <a:schemeClr val="tx1"/>
                </a:solidFill>
                <a:effectLst/>
                <a:latin typeface="+mn-lt"/>
                <a:ea typeface="+mn-ea"/>
                <a:cs typeface="+mn-cs"/>
              </a:rPr>
              <a:t>sedentism</a:t>
            </a:r>
            <a:r>
              <a:rPr lang="en-US" sz="90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More calorie efficient. When farming, we learned how to use tools, more calorie efficient. Then we outsourced our physical labor to animals. And now we are outsourcing our mental labor and more to the point decision making to computers. </a:t>
            </a:r>
          </a:p>
          <a:p>
            <a:endParaRPr lang="en-US" sz="900" kern="1200" baseline="0" dirty="0" smtClean="0">
              <a:solidFill>
                <a:schemeClr val="tx1"/>
              </a:solidFill>
              <a:effectLst/>
              <a:latin typeface="+mn-lt"/>
              <a:ea typeface="+mn-ea"/>
              <a:cs typeface="+mn-cs"/>
            </a:endParaRPr>
          </a:p>
          <a:p>
            <a:r>
              <a:rPr lang="en-US" sz="900" kern="1200" baseline="0" dirty="0" smtClean="0">
                <a:solidFill>
                  <a:schemeClr val="tx1"/>
                </a:solidFill>
                <a:effectLst/>
                <a:latin typeface="+mn-lt"/>
                <a:ea typeface="+mn-ea"/>
                <a:cs typeface="+mn-cs"/>
              </a:rPr>
              <a:t>So our aim is to predict streamflow temperatures with machine learned models. </a:t>
            </a:r>
            <a:endParaRPr lang="en-US" sz="9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7DCE67-C264-EE45-8619-C024E65A65FD}" type="slidenum">
              <a:rPr lang="en-US" smtClean="0"/>
              <a:t>2</a:t>
            </a:fld>
            <a:endParaRPr lang="en-US"/>
          </a:p>
        </p:txBody>
      </p:sp>
    </p:spTree>
    <p:extLst>
      <p:ext uri="{BB962C8B-B14F-4D97-AF65-F5344CB8AC3E}">
        <p14:creationId xmlns:p14="http://schemas.microsoft.com/office/powerpoint/2010/main" val="1493807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26</a:t>
            </a:fld>
            <a:endParaRPr lang="en-US"/>
          </a:p>
        </p:txBody>
      </p:sp>
    </p:spTree>
    <p:extLst>
      <p:ext uri="{BB962C8B-B14F-4D97-AF65-F5344CB8AC3E}">
        <p14:creationId xmlns:p14="http://schemas.microsoft.com/office/powerpoint/2010/main" val="217263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27</a:t>
            </a:fld>
            <a:endParaRPr lang="en-US"/>
          </a:p>
        </p:txBody>
      </p:sp>
    </p:spTree>
    <p:extLst>
      <p:ext uri="{BB962C8B-B14F-4D97-AF65-F5344CB8AC3E}">
        <p14:creationId xmlns:p14="http://schemas.microsoft.com/office/powerpoint/2010/main" val="255749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I’m not talking about artificial</a:t>
            </a:r>
            <a:r>
              <a:rPr lang="en-US" baseline="0" dirty="0" smtClean="0"/>
              <a:t> intelligence as in </a:t>
            </a:r>
            <a:r>
              <a:rPr lang="en-US" baseline="0" dirty="0" err="1" smtClean="0"/>
              <a:t>westworld</a:t>
            </a:r>
            <a:r>
              <a:rPr lang="en-US" baseline="0" dirty="0" smtClean="0"/>
              <a:t>. Awesome show. </a:t>
            </a:r>
          </a:p>
          <a:p>
            <a:r>
              <a:rPr lang="en-US" baseline="0" dirty="0" smtClean="0"/>
              <a:t>I am more referring to lots of machines crunching away. </a:t>
            </a:r>
          </a:p>
          <a:p>
            <a:endParaRPr lang="en-US" dirty="0" smtClean="0"/>
          </a:p>
          <a:p>
            <a:r>
              <a:rPr lang="en-US" dirty="0" smtClean="0"/>
              <a:t>Q1) Can machine-learning models give good streamflow temperature predictions?</a:t>
            </a:r>
          </a:p>
          <a:p>
            <a:r>
              <a:rPr lang="en-US" dirty="0" smtClean="0"/>
              <a:t>Q2) What will be the relative importance of variables that contribute to this prediction?</a:t>
            </a:r>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3</a:t>
            </a:fld>
            <a:endParaRPr lang="en-US"/>
          </a:p>
        </p:txBody>
      </p:sp>
    </p:spTree>
    <p:extLst>
      <p:ext uri="{BB962C8B-B14F-4D97-AF65-F5344CB8AC3E}">
        <p14:creationId xmlns:p14="http://schemas.microsoft.com/office/powerpoint/2010/main" val="295710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machine learning, computers apply statistical learning techniques to automatically identify patterns in data.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4</a:t>
            </a:fld>
            <a:endParaRPr lang="en-US"/>
          </a:p>
        </p:txBody>
      </p:sp>
    </p:spTree>
    <p:extLst>
      <p:ext uri="{BB962C8B-B14F-4D97-AF65-F5344CB8AC3E}">
        <p14:creationId xmlns:p14="http://schemas.microsoft.com/office/powerpoint/2010/main" val="383054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the two most common ones. Especially used in off the shelf methods that can be simply implemented. </a:t>
            </a:r>
          </a:p>
          <a:p>
            <a:r>
              <a:rPr lang="en-US" baseline="0" dirty="0" smtClean="0"/>
              <a:t>Does anyone know if the squared error was our loss functions what statistic the model will be trying to get correct? </a:t>
            </a:r>
          </a:p>
          <a:p>
            <a:r>
              <a:rPr lang="en-US" baseline="0" dirty="0" smtClean="0"/>
              <a:t>And if it’s the absolute error what will the ml method try to get at?</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5</a:t>
            </a:fld>
            <a:endParaRPr lang="en-US"/>
          </a:p>
        </p:txBody>
      </p:sp>
    </p:spTree>
    <p:extLst>
      <p:ext uri="{BB962C8B-B14F-4D97-AF65-F5344CB8AC3E}">
        <p14:creationId xmlns:p14="http://schemas.microsoft.com/office/powerpoint/2010/main" val="108017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have to be careful: using statistical models for extrapolation involves some risk and they shouldn’t be strained too much beyond their limits.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6</a:t>
            </a:fld>
            <a:endParaRPr lang="en-US"/>
          </a:p>
        </p:txBody>
      </p:sp>
    </p:spTree>
    <p:extLst>
      <p:ext uri="{BB962C8B-B14F-4D97-AF65-F5344CB8AC3E}">
        <p14:creationId xmlns:p14="http://schemas.microsoft.com/office/powerpoint/2010/main" val="347790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 few different cross-validation fold</a:t>
            </a:r>
            <a:r>
              <a:rPr lang="en-US" baseline="0" dirty="0" smtClean="0"/>
              <a:t> sizes. We tried the random 5 fold, and a few different sizes of blocking cross-validation.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7</a:t>
            </a:fld>
            <a:endParaRPr lang="en-US"/>
          </a:p>
        </p:txBody>
      </p:sp>
    </p:spTree>
    <p:extLst>
      <p:ext uri="{BB962C8B-B14F-4D97-AF65-F5344CB8AC3E}">
        <p14:creationId xmlns:p14="http://schemas.microsoft.com/office/powerpoint/2010/main" val="170321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8</a:t>
            </a:fld>
            <a:endParaRPr lang="en-US"/>
          </a:p>
        </p:txBody>
      </p:sp>
    </p:spTree>
    <p:extLst>
      <p:ext uri="{BB962C8B-B14F-4D97-AF65-F5344CB8AC3E}">
        <p14:creationId xmlns:p14="http://schemas.microsoft.com/office/powerpoint/2010/main" val="1788292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blocking,</a:t>
            </a:r>
            <a:r>
              <a:rPr lang="en-US" baseline="0" dirty="0" smtClean="0"/>
              <a:t> </a:t>
            </a:r>
            <a:r>
              <a:rPr lang="en-US" baseline="0" dirty="0" smtClean="0"/>
              <a:t>also </a:t>
            </a:r>
            <a:r>
              <a:rPr lang="en-US" baseline="0" dirty="0" smtClean="0"/>
              <a:t>explain the random that isn’t </a:t>
            </a:r>
            <a:r>
              <a:rPr lang="en-US" baseline="0" dirty="0" smtClean="0"/>
              <a:t>depicted</a:t>
            </a:r>
          </a:p>
          <a:p>
            <a:r>
              <a:rPr lang="en-US" baseline="0" dirty="0" smtClean="0"/>
              <a:t>Random 5 fold CV, randomly assign the folds to each of the 128,000 observations. </a:t>
            </a:r>
          </a:p>
          <a:p>
            <a:r>
              <a:rPr lang="en-US" baseline="0" dirty="0" smtClean="0"/>
              <a:t>Or use blocking CV, where you have consecutive chunks of data you are leaving out. </a:t>
            </a:r>
          </a:p>
          <a:p>
            <a:r>
              <a:rPr lang="en-US" baseline="0" dirty="0" smtClean="0"/>
              <a:t>I’ll show you later how these CV strategies matter in evaluating your models predictive ability. </a:t>
            </a:r>
            <a:endParaRPr lang="en-US" dirty="0"/>
          </a:p>
        </p:txBody>
      </p:sp>
      <p:sp>
        <p:nvSpPr>
          <p:cNvPr id="4" name="Slide Number Placeholder 3"/>
          <p:cNvSpPr>
            <a:spLocks noGrp="1"/>
          </p:cNvSpPr>
          <p:nvPr>
            <p:ph type="sldNum" sz="quarter" idx="10"/>
          </p:nvPr>
        </p:nvSpPr>
        <p:spPr/>
        <p:txBody>
          <a:bodyPr/>
          <a:lstStyle/>
          <a:p>
            <a:fld id="{FE7DCE67-C264-EE45-8619-C024E65A65FD}" type="slidenum">
              <a:rPr lang="en-US" smtClean="0"/>
              <a:t>9</a:t>
            </a:fld>
            <a:endParaRPr lang="en-US"/>
          </a:p>
        </p:txBody>
      </p:sp>
    </p:spTree>
    <p:extLst>
      <p:ext uri="{BB962C8B-B14F-4D97-AF65-F5344CB8AC3E}">
        <p14:creationId xmlns:p14="http://schemas.microsoft.com/office/powerpoint/2010/main" val="68619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7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900"/>
            </a:lvl1pPr>
            <a:lvl2pPr marL="356616" indent="0" algn="ctr">
              <a:buNone/>
              <a:defRPr sz="1600"/>
            </a:lvl2pPr>
            <a:lvl3pPr marL="713232" indent="0" algn="ctr">
              <a:buNone/>
              <a:defRPr sz="1400"/>
            </a:lvl3pPr>
            <a:lvl4pPr marL="1069848" indent="0" algn="ctr">
              <a:buNone/>
              <a:defRPr sz="1200"/>
            </a:lvl4pPr>
            <a:lvl5pPr marL="1426464" indent="0" algn="ctr">
              <a:buNone/>
              <a:defRPr sz="1200"/>
            </a:lvl5pPr>
            <a:lvl6pPr marL="1783080" indent="0" algn="ctr">
              <a:buNone/>
              <a:defRPr sz="1200"/>
            </a:lvl6pPr>
            <a:lvl7pPr marL="2139696" indent="0" algn="ctr">
              <a:buNone/>
              <a:defRPr sz="1200"/>
            </a:lvl7pPr>
            <a:lvl8pPr marL="2496312" indent="0" algn="ctr">
              <a:buNone/>
              <a:defRPr sz="1200"/>
            </a:lvl8pPr>
            <a:lvl9pPr marL="2852928" indent="0" algn="ctr">
              <a:buNone/>
              <a:defRPr sz="12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lvl1pPr>
              <a:defRPr sz="1200">
                <a:solidFill>
                  <a:schemeClr val="bg1"/>
                </a:solidFill>
              </a:defRPr>
            </a:lvl1pPr>
          </a:lstStyle>
          <a:p>
            <a:pPr>
              <a:defRPr/>
            </a:pPr>
            <a:r>
              <a:rPr lang="en-US" smtClean="0"/>
              <a:t>elawhite@ucdavis.edu</a:t>
            </a:r>
            <a:endParaRPr lang="en-US" dirty="0"/>
          </a:p>
        </p:txBody>
      </p:sp>
    </p:spTree>
    <p:extLst>
      <p:ext uri="{BB962C8B-B14F-4D97-AF65-F5344CB8AC3E}">
        <p14:creationId xmlns:p14="http://schemas.microsoft.com/office/powerpoint/2010/main" val="313245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32D2274-7D0A-EC48-820A-92A27E684B22}" type="datetime1">
              <a:rPr lang="en-US" smtClean="0"/>
              <a:t>6/6/2018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F72EAD62-2C4B-1F4D-8408-AA2D63357267}" type="slidenum">
              <a:rPr lang="en-US"/>
              <a:pPr/>
              <a:t>‹#›</a:t>
            </a:fld>
            <a:endParaRPr lang="en-US"/>
          </a:p>
        </p:txBody>
      </p:sp>
    </p:spTree>
    <p:extLst>
      <p:ext uri="{BB962C8B-B14F-4D97-AF65-F5344CB8AC3E}">
        <p14:creationId xmlns:p14="http://schemas.microsoft.com/office/powerpoint/2010/main" val="81575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7ACFB98-02E5-5543-8F69-559CB06C9CC1}" type="datetime1">
              <a:rPr lang="en-US" smtClean="0"/>
              <a:t>6/6/2018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7229C4E-5E83-A24B-97DB-B4092789E235}" type="slidenum">
              <a:rPr lang="en-US"/>
              <a:pPr/>
              <a:t>‹#›</a:t>
            </a:fld>
            <a:endParaRPr lang="en-US"/>
          </a:p>
        </p:txBody>
      </p:sp>
    </p:spTree>
    <p:extLst>
      <p:ext uri="{BB962C8B-B14F-4D97-AF65-F5344CB8AC3E}">
        <p14:creationId xmlns:p14="http://schemas.microsoft.com/office/powerpoint/2010/main" val="299074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vl1pPr>
          </a:lstStyle>
          <a:p>
            <a:fld id="{4B606979-86C8-6C49-9E66-666EFB15F1F6}" type="datetime1">
              <a:rPr lang="en-US" smtClean="0"/>
              <a:t>6/6/2018</a:t>
            </a:fld>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3028950" y="6356352"/>
            <a:ext cx="3086100" cy="365125"/>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1000">
                <a:solidFill>
                  <a:schemeClr val="bg1"/>
                </a:solidFill>
              </a:defRPr>
            </a:lvl1pPr>
          </a:lstStyle>
          <a:p>
            <a:pPr>
              <a:defRPr/>
            </a:pPr>
            <a:r>
              <a:rPr lang="en-US" dirty="0" smtClean="0"/>
              <a:t>elawhite@ucdavis.edu</a:t>
            </a:r>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B6FF5CE9-8F03-0F49-A9D4-F985494DA90A}" type="slidenum">
              <a:rPr lang="en-US"/>
              <a:pPr/>
              <a:t>‹#›</a:t>
            </a:fld>
            <a:endParaRPr lang="en-US"/>
          </a:p>
        </p:txBody>
      </p:sp>
    </p:spTree>
    <p:extLst>
      <p:ext uri="{BB962C8B-B14F-4D97-AF65-F5344CB8AC3E}">
        <p14:creationId xmlns:p14="http://schemas.microsoft.com/office/powerpoint/2010/main" val="42279958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7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900">
                <a:solidFill>
                  <a:schemeClr val="tx1">
                    <a:tint val="75000"/>
                  </a:schemeClr>
                </a:solidFill>
              </a:defRPr>
            </a:lvl1pPr>
            <a:lvl2pPr marL="356616" indent="0">
              <a:buNone/>
              <a:defRPr sz="1600">
                <a:solidFill>
                  <a:schemeClr val="tx1">
                    <a:tint val="75000"/>
                  </a:schemeClr>
                </a:solidFill>
              </a:defRPr>
            </a:lvl2pPr>
            <a:lvl3pPr marL="713232" indent="0">
              <a:buNone/>
              <a:defRPr sz="1400">
                <a:solidFill>
                  <a:schemeClr val="tx1">
                    <a:tint val="75000"/>
                  </a:schemeClr>
                </a:solidFill>
              </a:defRPr>
            </a:lvl3pPr>
            <a:lvl4pPr marL="1069848" indent="0">
              <a:buNone/>
              <a:defRPr sz="1200">
                <a:solidFill>
                  <a:schemeClr val="tx1">
                    <a:tint val="75000"/>
                  </a:schemeClr>
                </a:solidFill>
              </a:defRPr>
            </a:lvl4pPr>
            <a:lvl5pPr marL="1426464" indent="0">
              <a:buNone/>
              <a:defRPr sz="1200">
                <a:solidFill>
                  <a:schemeClr val="tx1">
                    <a:tint val="75000"/>
                  </a:schemeClr>
                </a:solidFill>
              </a:defRPr>
            </a:lvl5pPr>
            <a:lvl6pPr marL="1783080" indent="0">
              <a:buNone/>
              <a:defRPr sz="1200">
                <a:solidFill>
                  <a:schemeClr val="tx1">
                    <a:tint val="75000"/>
                  </a:schemeClr>
                </a:solidFill>
              </a:defRPr>
            </a:lvl6pPr>
            <a:lvl7pPr marL="2139696" indent="0">
              <a:buNone/>
              <a:defRPr sz="1200">
                <a:solidFill>
                  <a:schemeClr val="tx1">
                    <a:tint val="75000"/>
                  </a:schemeClr>
                </a:solidFill>
              </a:defRPr>
            </a:lvl7pPr>
            <a:lvl8pPr marL="2496312" indent="0">
              <a:buNone/>
              <a:defRPr sz="1200">
                <a:solidFill>
                  <a:schemeClr val="tx1">
                    <a:tint val="75000"/>
                  </a:schemeClr>
                </a:solidFill>
              </a:defRPr>
            </a:lvl8pPr>
            <a:lvl9pPr marL="2852928"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68BC9C7-4075-B749-B1A5-C9A3AE8696FE}" type="datetime1">
              <a:rPr lang="en-US" smtClean="0"/>
              <a:t>6/6/2018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F91CEEA-A13E-D146-A312-8C181A58D580}" type="slidenum">
              <a:rPr lang="en-US"/>
              <a:pPr/>
              <a:t>‹#›</a:t>
            </a:fld>
            <a:endParaRPr lang="en-US"/>
          </a:p>
        </p:txBody>
      </p:sp>
    </p:spTree>
    <p:extLst>
      <p:ext uri="{BB962C8B-B14F-4D97-AF65-F5344CB8AC3E}">
        <p14:creationId xmlns:p14="http://schemas.microsoft.com/office/powerpoint/2010/main" val="82554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D663685E-07EA-734F-89C7-C2468A35F217}" type="datetime1">
              <a:rPr lang="en-US" smtClean="0"/>
              <a:t>6/6/2018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979F2107-93D3-924D-A42E-A22248172AD2}" type="slidenum">
              <a:rPr lang="en-US"/>
              <a:pPr/>
              <a:t>‹#›</a:t>
            </a:fld>
            <a:endParaRPr lang="en-US"/>
          </a:p>
        </p:txBody>
      </p:sp>
    </p:spTree>
    <p:extLst>
      <p:ext uri="{BB962C8B-B14F-4D97-AF65-F5344CB8AC3E}">
        <p14:creationId xmlns:p14="http://schemas.microsoft.com/office/powerpoint/2010/main" val="155039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6"/>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6"/>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76C658DB-6F91-034C-B545-4051AE1F12B7}" type="datetime1">
              <a:rPr lang="en-US" smtClean="0"/>
              <a:t>6/6/2018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A17F00C0-8030-EF42-9772-D282DE3F9414}" type="slidenum">
              <a:rPr lang="en-US"/>
              <a:pPr/>
              <a:t>‹#›</a:t>
            </a:fld>
            <a:endParaRPr lang="en-US"/>
          </a:p>
        </p:txBody>
      </p:sp>
    </p:spTree>
    <p:extLst>
      <p:ext uri="{BB962C8B-B14F-4D97-AF65-F5344CB8AC3E}">
        <p14:creationId xmlns:p14="http://schemas.microsoft.com/office/powerpoint/2010/main" val="336411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F14B6719-A4E2-4844-BC6A-663DAAD06C19}" type="datetime1">
              <a:rPr lang="en-US" smtClean="0"/>
              <a:t>6/6/2018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dirty="0" smtClean="0"/>
              <a:t>elawhite@ucdavis.edu</a:t>
            </a:r>
          </a:p>
        </p:txBody>
      </p:sp>
      <p:sp>
        <p:nvSpPr>
          <p:cNvPr id="5"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B0AD6AB-5949-7742-B5EF-97AC2365BD94}" type="slidenum">
              <a:rPr lang="en-US"/>
              <a:pPr/>
              <a:t>‹#›</a:t>
            </a:fld>
            <a:endParaRPr lang="en-US"/>
          </a:p>
        </p:txBody>
      </p:sp>
    </p:spTree>
    <p:extLst>
      <p:ext uri="{BB962C8B-B14F-4D97-AF65-F5344CB8AC3E}">
        <p14:creationId xmlns:p14="http://schemas.microsoft.com/office/powerpoint/2010/main" val="181269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5FCB1F6-E2AB-CC4B-AEE4-6D312C7B8ADF}" type="datetime1">
              <a:rPr lang="en-US" smtClean="0"/>
              <a:t>6/6/2018</a:t>
            </a:fld>
            <a:endParaRPr lang="en-US"/>
          </a:p>
        </p:txBody>
      </p:sp>
      <p:sp>
        <p:nvSpPr>
          <p:cNvPr id="4"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3D6DA040-7E18-F342-B5B7-FFA0113C35F7}" type="slidenum">
              <a:rPr lang="en-US"/>
              <a:pPr/>
              <a:t>‹#›</a:t>
            </a:fld>
            <a:endParaRPr lang="en-US"/>
          </a:p>
        </p:txBody>
      </p:sp>
      <p:sp>
        <p:nvSpPr>
          <p:cNvPr id="5" name="Footer Placeholder 4"/>
          <p:cNvSpPr txBox="1">
            <a:spLocks/>
          </p:cNvSpPr>
          <p:nvPr userDrawn="1"/>
        </p:nvSpPr>
        <p:spPr>
          <a:xfrm>
            <a:off x="3028950" y="6356351"/>
            <a:ext cx="3086100" cy="365125"/>
          </a:xfrm>
          <a:prstGeom prst="rect">
            <a:avLst/>
          </a:prstGeom>
        </p:spPr>
        <p:txBody>
          <a:bodyPr vert="horz" lIns="71323" tIns="35662" rIns="71323" bIns="35662" rtlCol="0" anchor="ctr"/>
          <a:lstStyle>
            <a:defPPr>
              <a:defRPr lang="en-US"/>
            </a:defPPr>
            <a:lvl1pPr algn="ctr" rtl="0" fontAlgn="auto">
              <a:spcBef>
                <a:spcPts val="0"/>
              </a:spcBef>
              <a:spcAft>
                <a:spcPts val="0"/>
              </a:spcAft>
              <a:defRPr sz="1200" kern="1200">
                <a:solidFill>
                  <a:schemeClr val="bg1"/>
                </a:solidFill>
                <a:latin typeface="+mn-lt"/>
                <a:ea typeface="+mn-ea"/>
                <a:cs typeface="+mn-cs"/>
              </a:defRPr>
            </a:lvl1pPr>
            <a:lvl2pPr marL="356616" algn="l" rtl="0" fontAlgn="base">
              <a:spcBef>
                <a:spcPct val="0"/>
              </a:spcBef>
              <a:spcAft>
                <a:spcPct val="0"/>
              </a:spcAft>
              <a:defRPr kern="1200">
                <a:solidFill>
                  <a:schemeClr val="tx1"/>
                </a:solidFill>
                <a:latin typeface="Book Antiqua" charset="0"/>
                <a:ea typeface="ＭＳ Ｐゴシック" charset="0"/>
                <a:cs typeface="Arial" charset="0"/>
              </a:defRPr>
            </a:lvl2pPr>
            <a:lvl3pPr marL="713232" algn="l" rtl="0" fontAlgn="base">
              <a:spcBef>
                <a:spcPct val="0"/>
              </a:spcBef>
              <a:spcAft>
                <a:spcPct val="0"/>
              </a:spcAft>
              <a:defRPr kern="1200">
                <a:solidFill>
                  <a:schemeClr val="tx1"/>
                </a:solidFill>
                <a:latin typeface="Book Antiqua" charset="0"/>
                <a:ea typeface="ＭＳ Ｐゴシック" charset="0"/>
                <a:cs typeface="Arial" charset="0"/>
              </a:defRPr>
            </a:lvl3pPr>
            <a:lvl4pPr marL="1069848" algn="l" rtl="0" fontAlgn="base">
              <a:spcBef>
                <a:spcPct val="0"/>
              </a:spcBef>
              <a:spcAft>
                <a:spcPct val="0"/>
              </a:spcAft>
              <a:defRPr kern="1200">
                <a:solidFill>
                  <a:schemeClr val="tx1"/>
                </a:solidFill>
                <a:latin typeface="Book Antiqua" charset="0"/>
                <a:ea typeface="ＭＳ Ｐゴシック" charset="0"/>
                <a:cs typeface="Arial" charset="0"/>
              </a:defRPr>
            </a:lvl4pPr>
            <a:lvl5pPr marL="1426464" algn="l" rtl="0" fontAlgn="base">
              <a:spcBef>
                <a:spcPct val="0"/>
              </a:spcBef>
              <a:spcAft>
                <a:spcPct val="0"/>
              </a:spcAft>
              <a:defRPr kern="1200">
                <a:solidFill>
                  <a:schemeClr val="tx1"/>
                </a:solidFill>
                <a:latin typeface="Book Antiqua" charset="0"/>
                <a:ea typeface="ＭＳ Ｐゴシック" charset="0"/>
                <a:cs typeface="Arial" charset="0"/>
              </a:defRPr>
            </a:lvl5pPr>
            <a:lvl6pPr marL="1783080" algn="l" defTabSz="356616" rtl="0" eaLnBrk="1" latinLnBrk="0" hangingPunct="1">
              <a:defRPr kern="1200">
                <a:solidFill>
                  <a:schemeClr val="tx1"/>
                </a:solidFill>
                <a:latin typeface="Book Antiqua" charset="0"/>
                <a:ea typeface="ＭＳ Ｐゴシック" charset="0"/>
                <a:cs typeface="Arial" charset="0"/>
              </a:defRPr>
            </a:lvl6pPr>
            <a:lvl7pPr marL="2139696" algn="l" defTabSz="356616" rtl="0" eaLnBrk="1" latinLnBrk="0" hangingPunct="1">
              <a:defRPr kern="1200">
                <a:solidFill>
                  <a:schemeClr val="tx1"/>
                </a:solidFill>
                <a:latin typeface="Book Antiqua" charset="0"/>
                <a:ea typeface="ＭＳ Ｐゴシック" charset="0"/>
                <a:cs typeface="Arial" charset="0"/>
              </a:defRPr>
            </a:lvl7pPr>
            <a:lvl8pPr marL="2496312" algn="l" defTabSz="356616" rtl="0" eaLnBrk="1" latinLnBrk="0" hangingPunct="1">
              <a:defRPr kern="1200">
                <a:solidFill>
                  <a:schemeClr val="tx1"/>
                </a:solidFill>
                <a:latin typeface="Book Antiqua" charset="0"/>
                <a:ea typeface="ＭＳ Ｐゴシック" charset="0"/>
                <a:cs typeface="Arial" charset="0"/>
              </a:defRPr>
            </a:lvl8pPr>
            <a:lvl9pPr marL="2852928" algn="l" defTabSz="356616" rtl="0" eaLnBrk="1" latinLnBrk="0" hangingPunct="1">
              <a:defRPr kern="1200">
                <a:solidFill>
                  <a:schemeClr val="tx1"/>
                </a:solidFill>
                <a:latin typeface="Book Antiqua" charset="0"/>
                <a:ea typeface="ＭＳ Ｐゴシック" charset="0"/>
                <a:cs typeface="Arial" charset="0"/>
              </a:defRPr>
            </a:lvl9pPr>
          </a:lstStyle>
          <a:p>
            <a:pPr>
              <a:defRPr/>
            </a:pPr>
            <a:r>
              <a:rPr lang="en-US" dirty="0" smtClean="0"/>
              <a:t>elawhite@ucdavis.edu</a:t>
            </a:r>
            <a:endParaRPr lang="en-US" dirty="0"/>
          </a:p>
        </p:txBody>
      </p:sp>
    </p:spTree>
    <p:extLst>
      <p:ext uri="{BB962C8B-B14F-4D97-AF65-F5344CB8AC3E}">
        <p14:creationId xmlns:p14="http://schemas.microsoft.com/office/powerpoint/2010/main" val="153407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1141646-53E9-CB49-B6CA-046861808F4F}" type="datetime1">
              <a:rPr lang="en-US" smtClean="0"/>
              <a:t>6/6/2018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5C18CEB1-3DB0-CA4D-AA05-5CB056340F1A}" type="slidenum">
              <a:rPr lang="en-US"/>
              <a:pPr/>
              <a:t>‹#›</a:t>
            </a:fld>
            <a:endParaRPr lang="en-US"/>
          </a:p>
        </p:txBody>
      </p:sp>
    </p:spTree>
    <p:extLst>
      <p:ext uri="{BB962C8B-B14F-4D97-AF65-F5344CB8AC3E}">
        <p14:creationId xmlns:p14="http://schemas.microsoft.com/office/powerpoint/2010/main" val="6022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5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56616" indent="0">
              <a:buNone/>
              <a:defRPr sz="1100"/>
            </a:lvl2pPr>
            <a:lvl3pPr marL="713232" indent="0">
              <a:buNone/>
              <a:defRPr sz="900"/>
            </a:lvl3pPr>
            <a:lvl4pPr marL="1069848" indent="0">
              <a:buNone/>
              <a:defRPr sz="800"/>
            </a:lvl4pPr>
            <a:lvl5pPr marL="1426464" indent="0">
              <a:buNone/>
              <a:defRPr sz="800"/>
            </a:lvl5pPr>
            <a:lvl6pPr marL="1783080" indent="0">
              <a:buNone/>
              <a:defRPr sz="800"/>
            </a:lvl6pPr>
            <a:lvl7pPr marL="2139696" indent="0">
              <a:buNone/>
              <a:defRPr sz="800"/>
            </a:lvl7pPr>
            <a:lvl8pPr marL="2496312" indent="0">
              <a:buNone/>
              <a:defRPr sz="800"/>
            </a:lvl8pPr>
            <a:lvl9pPr marL="2852928" indent="0">
              <a:buNone/>
              <a:defRPr sz="8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F1B8C7E-BC72-9F42-9833-5D93862E212B}" type="datetime1">
              <a:rPr lang="en-US" smtClean="0"/>
              <a:t>6/6/2018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457950" y="6356352"/>
            <a:ext cx="2057400" cy="365125"/>
          </a:xfrm>
          <a:prstGeom prst="rect">
            <a:avLst/>
          </a:prstGeom>
        </p:spPr>
        <p:txBody>
          <a:bodyPr/>
          <a:lstStyle>
            <a:lvl1pPr>
              <a:defRPr/>
            </a:lvl1pPr>
          </a:lstStyle>
          <a:p>
            <a:fld id="{13FEA090-DE1A-C543-8784-678E39C51C7A}" type="slidenum">
              <a:rPr lang="en-US"/>
              <a:pPr/>
              <a:t>‹#›</a:t>
            </a:fld>
            <a:endParaRPr lang="en-US"/>
          </a:p>
        </p:txBody>
      </p:sp>
    </p:spTree>
    <p:extLst>
      <p:ext uri="{BB962C8B-B14F-4D97-AF65-F5344CB8AC3E}">
        <p14:creationId xmlns:p14="http://schemas.microsoft.com/office/powerpoint/2010/main" val="187374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wrap="square" lIns="71323" tIns="35662" rIns="71323" bIns="35662" numCol="1" anchor="ctr" anchorCtr="0" compatLnSpc="1">
            <a:prstTxWarp prst="textNoShape">
              <a:avLst/>
            </a:prstTxWarp>
          </a:bodyPr>
          <a:lstStyle>
            <a:lvl1pPr>
              <a:defRPr sz="900">
                <a:solidFill>
                  <a:srgbClr val="898989"/>
                </a:solidFill>
              </a:defRPr>
            </a:lvl1pPr>
          </a:lstStyle>
          <a:p>
            <a:fld id="{323A6EA1-592A-9848-9836-4948A87AB1E5}" type="datetime1">
              <a:rPr lang="en-US" smtClean="0"/>
              <a:t>6/6/2018</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71323" tIns="35662" rIns="71323" bIns="35662" rtlCol="0" anchor="ctr"/>
          <a:lstStyle>
            <a:lvl1pPr algn="ctr" fontAlgn="auto">
              <a:spcBef>
                <a:spcPts val="0"/>
              </a:spcBef>
              <a:spcAft>
                <a:spcPts val="0"/>
              </a:spcAft>
              <a:defRPr sz="900">
                <a:solidFill>
                  <a:schemeClr val="tx1">
                    <a:tint val="75000"/>
                  </a:schemeClr>
                </a:solidFill>
                <a:latin typeface="+mn-lt"/>
                <a:ea typeface="+mn-ea"/>
                <a:cs typeface="+mn-cs"/>
              </a:defRPr>
            </a:lvl1pPr>
          </a:lstStyle>
          <a:p>
            <a:pPr>
              <a:defRPr/>
            </a:pPr>
            <a:endParaRPr lang="en-US"/>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0" y="6268166"/>
            <a:ext cx="9144000" cy="605077"/>
          </a:xfrm>
          <a:prstGeom prst="rect">
            <a:avLst/>
          </a:prstGeom>
        </p:spPr>
      </p:pic>
      <p:sp>
        <p:nvSpPr>
          <p:cNvPr id="2" name="TextBox 1"/>
          <p:cNvSpPr txBox="1"/>
          <p:nvPr userDrawn="1"/>
        </p:nvSpPr>
        <p:spPr>
          <a:xfrm>
            <a:off x="628650" y="6425214"/>
            <a:ext cx="1435008" cy="338554"/>
          </a:xfrm>
          <a:prstGeom prst="rect">
            <a:avLst/>
          </a:prstGeom>
        </p:spPr>
        <p:txBody>
          <a:bodyPr vert="horz" wrap="square" lIns="71323" tIns="35662" rIns="71323" bIns="35662" numCol="1" anchor="ctr" anchorCtr="0" compatLnSpc="1">
            <a:prstTxWarp prst="textNoShape">
              <a:avLst/>
            </a:prstTxWarp>
          </a:bodyPr>
          <a:lstStyle>
            <a:defPPr>
              <a:defRPr lang="en-US"/>
            </a:defPPr>
            <a:lvl1pPr algn="r">
              <a:defRPr sz="1600">
                <a:solidFill>
                  <a:srgbClr val="898989"/>
                </a:solidFill>
              </a:defRPr>
            </a:lvl1pPr>
          </a:lstStyle>
          <a:p>
            <a:pPr lvl="0" algn="l"/>
            <a:r>
              <a:rPr lang="en-US" dirty="0" smtClean="0">
                <a:solidFill>
                  <a:schemeClr val="bg1"/>
                </a:solidFill>
              </a:rPr>
              <a:t>Slide </a:t>
            </a:r>
            <a:fld id="{829FE72A-EB09-6F4D-BDBA-8AAB9867452C}" type="slidenum">
              <a:rPr lang="en-US" smtClean="0">
                <a:solidFill>
                  <a:schemeClr val="bg1"/>
                </a:solidFill>
              </a:rPr>
              <a:pPr lvl="0" algn="l"/>
              <a:t>‹#›</a:t>
            </a:fld>
            <a:r>
              <a:rPr lang="en-US" dirty="0" smtClean="0">
                <a:solidFill>
                  <a:schemeClr val="bg1"/>
                </a:solidFill>
              </a:rPr>
              <a:t> of 24</a:t>
            </a:r>
            <a:endParaRPr lang="en-US" dirty="0">
              <a:solidFill>
                <a:schemeClr val="bg1"/>
              </a:solidFill>
            </a:endParaRPr>
          </a:p>
        </p:txBody>
      </p:sp>
      <p:sp>
        <p:nvSpPr>
          <p:cNvPr id="3" name="Rectangle 2"/>
          <p:cNvSpPr/>
          <p:nvPr userDrawn="1"/>
        </p:nvSpPr>
        <p:spPr>
          <a:xfrm>
            <a:off x="5662319" y="6440603"/>
            <a:ext cx="2012089" cy="307777"/>
          </a:xfrm>
          <a:prstGeom prst="rect">
            <a:avLst/>
          </a:prstGeom>
        </p:spPr>
        <p:txBody>
          <a:bodyPr wrap="none">
            <a:spAutoFit/>
          </a:bodyPr>
          <a:lstStyle/>
          <a:p>
            <a:pPr>
              <a:defRPr/>
            </a:pPr>
            <a:r>
              <a:rPr lang="en-US" sz="1400" dirty="0" smtClean="0">
                <a:solidFill>
                  <a:schemeClr val="bg1">
                    <a:lumMod val="75000"/>
                  </a:schemeClr>
                </a:solidFill>
              </a:rPr>
              <a:t>elawhite@ucdavis.edu</a:t>
            </a:r>
            <a:endParaRPr lang="en-US" sz="1400"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3400"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3400">
          <a:solidFill>
            <a:schemeClr val="tx1"/>
          </a:solidFill>
          <a:latin typeface="Book Antiqua" pitchFamily="18" charset="0"/>
          <a:ea typeface="ＭＳ Ｐゴシック" charset="0"/>
        </a:defRPr>
      </a:lvl5pPr>
      <a:lvl6pPr marL="356616" algn="l" rtl="0" fontAlgn="base">
        <a:lnSpc>
          <a:spcPct val="90000"/>
        </a:lnSpc>
        <a:spcBef>
          <a:spcPct val="0"/>
        </a:spcBef>
        <a:spcAft>
          <a:spcPct val="0"/>
        </a:spcAft>
        <a:defRPr sz="3400">
          <a:solidFill>
            <a:schemeClr val="tx1"/>
          </a:solidFill>
          <a:latin typeface="Book Antiqua" pitchFamily="18" charset="0"/>
        </a:defRPr>
      </a:lvl6pPr>
      <a:lvl7pPr marL="713232" algn="l" rtl="0" fontAlgn="base">
        <a:lnSpc>
          <a:spcPct val="90000"/>
        </a:lnSpc>
        <a:spcBef>
          <a:spcPct val="0"/>
        </a:spcBef>
        <a:spcAft>
          <a:spcPct val="0"/>
        </a:spcAft>
        <a:defRPr sz="3400">
          <a:solidFill>
            <a:schemeClr val="tx1"/>
          </a:solidFill>
          <a:latin typeface="Book Antiqua" pitchFamily="18" charset="0"/>
        </a:defRPr>
      </a:lvl7pPr>
      <a:lvl8pPr marL="1069848" algn="l" rtl="0" fontAlgn="base">
        <a:lnSpc>
          <a:spcPct val="90000"/>
        </a:lnSpc>
        <a:spcBef>
          <a:spcPct val="0"/>
        </a:spcBef>
        <a:spcAft>
          <a:spcPct val="0"/>
        </a:spcAft>
        <a:defRPr sz="3400">
          <a:solidFill>
            <a:schemeClr val="tx1"/>
          </a:solidFill>
          <a:latin typeface="Book Antiqua" pitchFamily="18" charset="0"/>
        </a:defRPr>
      </a:lvl8pPr>
      <a:lvl9pPr marL="1426464" algn="l" rtl="0" fontAlgn="base">
        <a:lnSpc>
          <a:spcPct val="90000"/>
        </a:lnSpc>
        <a:spcBef>
          <a:spcPct val="0"/>
        </a:spcBef>
        <a:spcAft>
          <a:spcPct val="0"/>
        </a:spcAft>
        <a:defRPr sz="3400">
          <a:solidFill>
            <a:schemeClr val="tx1"/>
          </a:solidFill>
          <a:latin typeface="Book Antiqua" pitchFamily="18" charset="0"/>
        </a:defRPr>
      </a:lvl9pPr>
    </p:titleStyle>
    <p:bodyStyle>
      <a:lvl1pPr marL="178308" indent="-178308" algn="l" rtl="0" eaLnBrk="0" fontAlgn="base" hangingPunct="0">
        <a:lnSpc>
          <a:spcPct val="90000"/>
        </a:lnSpc>
        <a:spcBef>
          <a:spcPts val="780"/>
        </a:spcBef>
        <a:spcAft>
          <a:spcPct val="0"/>
        </a:spcAft>
        <a:buFont typeface="Arial" charset="0"/>
        <a:buChar char="•"/>
        <a:defRPr sz="2200" kern="1200">
          <a:solidFill>
            <a:schemeClr val="tx1"/>
          </a:solidFill>
          <a:latin typeface="+mn-lt"/>
          <a:ea typeface="ＭＳ Ｐゴシック" charset="0"/>
          <a:cs typeface="+mn-cs"/>
        </a:defRPr>
      </a:lvl1pPr>
      <a:lvl2pPr marL="534924" indent="-178308" algn="l" rtl="0" eaLnBrk="0" fontAlgn="base" hangingPunct="0">
        <a:lnSpc>
          <a:spcPct val="90000"/>
        </a:lnSpc>
        <a:spcBef>
          <a:spcPts val="390"/>
        </a:spcBef>
        <a:spcAft>
          <a:spcPct val="0"/>
        </a:spcAft>
        <a:buFont typeface="Arial" charset="0"/>
        <a:buChar char="•"/>
        <a:defRPr sz="1900" kern="1200">
          <a:solidFill>
            <a:schemeClr val="tx1"/>
          </a:solidFill>
          <a:latin typeface="+mn-lt"/>
          <a:ea typeface="ＭＳ Ｐゴシック" charset="0"/>
          <a:cs typeface="+mn-cs"/>
        </a:defRPr>
      </a:lvl2pPr>
      <a:lvl3pPr marL="891540" indent="-178308" algn="l" rtl="0" eaLnBrk="0" fontAlgn="base" hangingPunct="0">
        <a:lnSpc>
          <a:spcPct val="90000"/>
        </a:lnSpc>
        <a:spcBef>
          <a:spcPts val="390"/>
        </a:spcBef>
        <a:spcAft>
          <a:spcPct val="0"/>
        </a:spcAft>
        <a:buFont typeface="Arial" charset="0"/>
        <a:buChar char="•"/>
        <a:defRPr sz="1600" kern="1200">
          <a:solidFill>
            <a:schemeClr val="tx1"/>
          </a:solidFill>
          <a:latin typeface="+mn-lt"/>
          <a:ea typeface="ＭＳ Ｐゴシック" charset="0"/>
          <a:cs typeface="+mn-cs"/>
        </a:defRPr>
      </a:lvl3pPr>
      <a:lvl4pPr marL="1248156"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4pPr>
      <a:lvl5pPr marL="1604772" indent="-178308" algn="l" rtl="0" eaLnBrk="0" fontAlgn="base" hangingPunct="0">
        <a:lnSpc>
          <a:spcPct val="90000"/>
        </a:lnSpc>
        <a:spcBef>
          <a:spcPts val="390"/>
        </a:spcBef>
        <a:spcAft>
          <a:spcPct val="0"/>
        </a:spcAft>
        <a:buFont typeface="Arial" charset="0"/>
        <a:buChar char="•"/>
        <a:defRPr kern="1200">
          <a:solidFill>
            <a:schemeClr val="tx1"/>
          </a:solidFill>
          <a:latin typeface="+mn-lt"/>
          <a:ea typeface="ＭＳ Ｐゴシック" charset="0"/>
          <a:cs typeface="+mn-cs"/>
        </a:defRPr>
      </a:lvl5pPr>
      <a:lvl6pPr marL="1961388"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6pPr>
      <a:lvl7pPr marL="2318004"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7pPr>
      <a:lvl8pPr marL="2674620"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8pPr>
      <a:lvl9pPr marL="3031236" indent="-178308" algn="l" defTabSz="713232" rtl="0" eaLnBrk="1" latinLnBrk="0" hangingPunct="1">
        <a:lnSpc>
          <a:spcPct val="90000"/>
        </a:lnSpc>
        <a:spcBef>
          <a:spcPts val="39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lawhite@ucdavi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cran.r-project.org/package=raster" TargetMode="External"/><Relationship Id="rId13" Type="http://schemas.openxmlformats.org/officeDocument/2006/relationships/hyperlink" Target="http://www.jstatsoft.org/v21/i12/" TargetMode="External"/><Relationship Id="rId3" Type="http://schemas.openxmlformats.org/officeDocument/2006/relationships/hyperlink" Target="https://www.r-project.org/" TargetMode="External"/><Relationship Id="rId7" Type="http://schemas.openxmlformats.org/officeDocument/2006/relationships/hyperlink" Target="https://cran.r-project.org/package=rpart" TargetMode="External"/><Relationship Id="rId12" Type="http://schemas.openxmlformats.org/officeDocument/2006/relationships/hyperlink" Target="https://cran.r-project.org/package=sharpshoot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asdar-book.org/" TargetMode="External"/><Relationship Id="rId11" Type="http://schemas.openxmlformats.org/officeDocument/2006/relationships/hyperlink" Target="http://github.com/ropensci/prism" TargetMode="External"/><Relationship Id="rId5" Type="http://schemas.openxmlformats.org/officeDocument/2006/relationships/hyperlink" Target="https://cran.r-project.org/doc/Rnews/" TargetMode="External"/><Relationship Id="rId15" Type="http://schemas.openxmlformats.org/officeDocument/2006/relationships/hyperlink" Target="https://ecologicalprocesses.springeropen.com/articles/10.1186/2192-1709-2-25" TargetMode="External"/><Relationship Id="rId10" Type="http://schemas.openxmlformats.org/officeDocument/2006/relationships/hyperlink" Target="https://cran.r-project.org/package=rgdal" TargetMode="External"/><Relationship Id="rId4" Type="http://schemas.openxmlformats.org/officeDocument/2006/relationships/hyperlink" Target="https://cran.r-project.org/package=corrplot" TargetMode="External"/><Relationship Id="rId9" Type="http://schemas.openxmlformats.org/officeDocument/2006/relationships/hyperlink" Target="https://cran.r-project.org/package=rgeos" TargetMode="External"/><Relationship Id="rId14" Type="http://schemas.openxmlformats.org/officeDocument/2006/relationships/hyperlink" Target="https://doi.org/10.1016/j.geoderma.2016.03.02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577917" y="1787460"/>
            <a:ext cx="8295925" cy="1698608"/>
          </a:xfrm>
          <a:solidFill>
            <a:srgbClr val="FFFFFF">
              <a:alpha val="74902"/>
            </a:srgbClr>
          </a:solidFill>
        </p:spPr>
        <p:txBody>
          <a:bodyPr/>
          <a:lstStyle/>
          <a:p>
            <a:pPr algn="l"/>
            <a:r>
              <a:rPr lang="en-US" sz="3600" dirty="0" smtClean="0">
                <a:solidFill>
                  <a:srgbClr val="002855"/>
                </a:solidFill>
              </a:rPr>
              <a:t>Machine </a:t>
            </a:r>
            <a:r>
              <a:rPr lang="en-US" sz="3600" dirty="0">
                <a:solidFill>
                  <a:srgbClr val="002855"/>
                </a:solidFill>
              </a:rPr>
              <a:t>L</a:t>
            </a:r>
            <a:r>
              <a:rPr lang="en-US" sz="3600" dirty="0" smtClean="0">
                <a:solidFill>
                  <a:srgbClr val="002855"/>
                </a:solidFill>
              </a:rPr>
              <a:t>earning </a:t>
            </a:r>
            <a:r>
              <a:rPr lang="en-US" sz="3600" dirty="0">
                <a:solidFill>
                  <a:srgbClr val="002855"/>
                </a:solidFill>
              </a:rPr>
              <a:t>for </a:t>
            </a:r>
            <a:r>
              <a:rPr lang="en-US" sz="3600" dirty="0" smtClean="0">
                <a:solidFill>
                  <a:srgbClr val="002855"/>
                </a:solidFill>
              </a:rPr>
              <a:t>Reservoir </a:t>
            </a:r>
            <a:r>
              <a:rPr lang="en-US" sz="3600" dirty="0">
                <a:solidFill>
                  <a:srgbClr val="002855"/>
                </a:solidFill>
              </a:rPr>
              <a:t>I</a:t>
            </a:r>
            <a:r>
              <a:rPr lang="en-US" sz="3600" dirty="0" smtClean="0">
                <a:solidFill>
                  <a:srgbClr val="002855"/>
                </a:solidFill>
              </a:rPr>
              <a:t>nflow </a:t>
            </a:r>
            <a:r>
              <a:rPr lang="en-US" sz="3600" dirty="0">
                <a:solidFill>
                  <a:srgbClr val="002855"/>
                </a:solidFill>
              </a:rPr>
              <a:t>T</a:t>
            </a:r>
            <a:r>
              <a:rPr lang="en-US" sz="3600" dirty="0" smtClean="0">
                <a:solidFill>
                  <a:srgbClr val="002855"/>
                </a:solidFill>
              </a:rPr>
              <a:t>emperature Prediction </a:t>
            </a:r>
            <a:br>
              <a:rPr lang="en-US" sz="3600" dirty="0" smtClean="0">
                <a:solidFill>
                  <a:srgbClr val="002855"/>
                </a:solidFill>
              </a:rPr>
            </a:br>
            <a:r>
              <a:rPr lang="en-US" sz="2800" dirty="0" smtClean="0">
                <a:solidFill>
                  <a:srgbClr val="002855"/>
                </a:solidFill>
              </a:rPr>
              <a:t>in water resources management models </a:t>
            </a:r>
            <a:endParaRPr lang="en-US" sz="3600" dirty="0">
              <a:solidFill>
                <a:srgbClr val="002855"/>
              </a:solidFill>
            </a:endParaRPr>
          </a:p>
        </p:txBody>
      </p:sp>
      <p:sp>
        <p:nvSpPr>
          <p:cNvPr id="3" name="Subtitle 2"/>
          <p:cNvSpPr>
            <a:spLocks noGrp="1"/>
          </p:cNvSpPr>
          <p:nvPr>
            <p:ph type="subTitle" idx="1"/>
          </p:nvPr>
        </p:nvSpPr>
        <p:spPr>
          <a:xfrm>
            <a:off x="577916" y="4184309"/>
            <a:ext cx="8295925" cy="892019"/>
          </a:xfrm>
          <a:solidFill>
            <a:srgbClr val="FFFFFF">
              <a:alpha val="74902"/>
            </a:srgbClr>
          </a:solidFill>
          <a:ln w="76200" cmpd="sng">
            <a:noFill/>
          </a:ln>
        </p:spPr>
        <p:txBody>
          <a:bodyPr rtlCol="0">
            <a:noAutofit/>
          </a:bodyPr>
          <a:lstStyle/>
          <a:p>
            <a:pPr algn="l" eaLnBrk="1" fontAlgn="auto" hangingPunct="1">
              <a:lnSpc>
                <a:spcPct val="100000"/>
              </a:lnSpc>
              <a:spcBef>
                <a:spcPts val="0"/>
              </a:spcBef>
              <a:spcAft>
                <a:spcPts val="0"/>
              </a:spcAft>
              <a:defRPr/>
            </a:pPr>
            <a:r>
              <a:rPr lang="en-US" sz="1400" dirty="0" smtClean="0">
                <a:solidFill>
                  <a:srgbClr val="002855"/>
                </a:solidFill>
              </a:rPr>
              <a:t>ELLIE WHITE,                  Graduate Student, </a:t>
            </a:r>
            <a:r>
              <a:rPr lang="en-US" sz="1400" b="1" u="sng" dirty="0">
                <a:solidFill>
                  <a:srgbClr val="C99700"/>
                </a:solidFill>
                <a:hlinkClick r:id="rId3"/>
              </a:rPr>
              <a:t>elawhite@ucdavis.edu</a:t>
            </a:r>
            <a:endParaRPr lang="en-US" sz="1400" b="1" u="sng" dirty="0">
              <a:solidFill>
                <a:srgbClr val="C99700"/>
              </a:solidFill>
            </a:endParaRPr>
          </a:p>
          <a:p>
            <a:pPr algn="l" eaLnBrk="1" fontAlgn="auto" hangingPunct="1">
              <a:lnSpc>
                <a:spcPct val="100000"/>
              </a:lnSpc>
              <a:spcBef>
                <a:spcPts val="0"/>
              </a:spcBef>
              <a:spcAft>
                <a:spcPts val="0"/>
              </a:spcAft>
              <a:defRPr/>
            </a:pPr>
            <a:r>
              <a:rPr lang="en-US" sz="1400" dirty="0" smtClean="0">
                <a:solidFill>
                  <a:srgbClr val="002855"/>
                </a:solidFill>
              </a:rPr>
              <a:t>JOHN DEGEORGE,         Principal &amp; Project Manager at RMA, </a:t>
            </a:r>
            <a:r>
              <a:rPr lang="nl-NL" sz="1400" b="1" u="sng" dirty="0">
                <a:solidFill>
                  <a:srgbClr val="C99700"/>
                </a:solidFill>
              </a:rPr>
              <a:t>jfdegeorge@rmanet.com</a:t>
            </a:r>
            <a:endParaRPr lang="en-US" sz="1400" b="1" u="sng" dirty="0">
              <a:solidFill>
                <a:srgbClr val="C99700"/>
              </a:solidFill>
            </a:endParaRPr>
          </a:p>
          <a:p>
            <a:pPr algn="l" eaLnBrk="1" fontAlgn="auto" hangingPunct="1">
              <a:lnSpc>
                <a:spcPct val="100000"/>
              </a:lnSpc>
              <a:spcBef>
                <a:spcPts val="0"/>
              </a:spcBef>
              <a:spcAft>
                <a:spcPts val="0"/>
              </a:spcAft>
              <a:defRPr/>
            </a:pPr>
            <a:r>
              <a:rPr lang="en-US" sz="1400" dirty="0" smtClean="0">
                <a:solidFill>
                  <a:srgbClr val="002855"/>
                </a:solidFill>
              </a:rPr>
              <a:t>DONALD SMITH,           President at RMA,</a:t>
            </a:r>
            <a:r>
              <a:rPr lang="en-US" sz="1400" dirty="0" smtClean="0"/>
              <a:t> </a:t>
            </a:r>
            <a:r>
              <a:rPr lang="en-US" sz="1400" b="1" u="sng" dirty="0" smtClean="0">
                <a:solidFill>
                  <a:srgbClr val="C99700"/>
                </a:solidFill>
              </a:rPr>
              <a:t>don@rmanet.com</a:t>
            </a:r>
          </a:p>
          <a:p>
            <a:pPr algn="l" eaLnBrk="1" fontAlgn="auto" hangingPunct="1">
              <a:lnSpc>
                <a:spcPct val="100000"/>
              </a:lnSpc>
              <a:spcBef>
                <a:spcPts val="0"/>
              </a:spcBef>
              <a:spcAft>
                <a:spcPts val="0"/>
              </a:spcAft>
              <a:defRPr/>
            </a:pPr>
            <a:r>
              <a:rPr lang="en-US" sz="1400" dirty="0" smtClean="0">
                <a:solidFill>
                  <a:srgbClr val="002855"/>
                </a:solidFill>
              </a:rPr>
              <a:t>STEPHEN ANDREWS,   Senior </a:t>
            </a:r>
            <a:r>
              <a:rPr lang="en-US" sz="1400" dirty="0">
                <a:solidFill>
                  <a:srgbClr val="002855"/>
                </a:solidFill>
              </a:rPr>
              <a:t>Water Resources </a:t>
            </a:r>
            <a:r>
              <a:rPr lang="en-US" sz="1400" dirty="0" smtClean="0">
                <a:solidFill>
                  <a:srgbClr val="002855"/>
                </a:solidFill>
              </a:rPr>
              <a:t>Engineer</a:t>
            </a:r>
            <a:r>
              <a:rPr lang="en-US" sz="1400" dirty="0">
                <a:solidFill>
                  <a:srgbClr val="002855"/>
                </a:solidFill>
              </a:rPr>
              <a:t> </a:t>
            </a:r>
            <a:r>
              <a:rPr lang="en-US" sz="1400" dirty="0" smtClean="0">
                <a:solidFill>
                  <a:srgbClr val="002855"/>
                </a:solidFill>
              </a:rPr>
              <a:t>at RMA, </a:t>
            </a:r>
            <a:r>
              <a:rPr lang="it-IT" sz="1400" b="1" u="sng" dirty="0">
                <a:solidFill>
                  <a:srgbClr val="C99700"/>
                </a:solidFill>
              </a:rPr>
              <a:t>steve@rmanet.com</a:t>
            </a:r>
            <a:endParaRPr lang="en-US" sz="1400" b="1" u="sng" dirty="0" smtClean="0">
              <a:solidFill>
                <a:srgbClr val="C99700"/>
              </a:solidFill>
            </a:endParaRP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7916" y="1127101"/>
            <a:ext cx="787243" cy="778406"/>
          </a:xfrm>
          <a:prstGeom prst="rect">
            <a:avLst/>
          </a:prstGeom>
          <a:noFill/>
        </p:spPr>
      </p:pic>
      <p:sp>
        <p:nvSpPr>
          <p:cNvPr id="4" name="Rectangle 3"/>
          <p:cNvSpPr/>
          <p:nvPr/>
        </p:nvSpPr>
        <p:spPr>
          <a:xfrm>
            <a:off x="577917" y="3480938"/>
            <a:ext cx="8295925" cy="523220"/>
          </a:xfrm>
          <a:prstGeom prst="rect">
            <a:avLst/>
          </a:prstGeom>
          <a:noFill/>
        </p:spPr>
        <p:txBody>
          <a:bodyPr wrap="square">
            <a:spAutoFit/>
          </a:bodyPr>
          <a:lstStyle/>
          <a:p>
            <a:pPr fontAlgn="auto">
              <a:spcAft>
                <a:spcPts val="0"/>
              </a:spcAft>
              <a:defRPr/>
            </a:pPr>
            <a:r>
              <a:rPr lang="en-US" sz="1400" dirty="0" smtClean="0">
                <a:solidFill>
                  <a:srgbClr val="002855"/>
                </a:solidFill>
              </a:rPr>
              <a:t>WORLD ENVIRONMENTAL &amp; WATER RESOURCES CONGRESS</a:t>
            </a:r>
          </a:p>
          <a:p>
            <a:pPr fontAlgn="auto">
              <a:spcAft>
                <a:spcPts val="0"/>
              </a:spcAft>
              <a:defRPr/>
            </a:pPr>
            <a:r>
              <a:rPr lang="en-US" sz="1400" dirty="0" smtClean="0">
                <a:solidFill>
                  <a:srgbClr val="002855"/>
                </a:solidFill>
              </a:rPr>
              <a:t>MINNEAPOLIS, MINNESOTA| JUNE 3–7, 2018</a:t>
            </a:r>
            <a:endParaRPr lang="en-US" sz="1400" dirty="0">
              <a:solidFill>
                <a:srgbClr val="002855"/>
              </a:solidFill>
            </a:endParaRPr>
          </a:p>
        </p:txBody>
      </p:sp>
      <p:pic>
        <p:nvPicPr>
          <p:cNvPr id="5" name="Picture 4"/>
          <p:cNvPicPr>
            <a:picLocks noChangeAspect="1"/>
          </p:cNvPicPr>
          <p:nvPr/>
        </p:nvPicPr>
        <p:blipFill>
          <a:blip r:embed="rId5"/>
          <a:stretch>
            <a:fillRect/>
          </a:stretch>
        </p:blipFill>
        <p:spPr>
          <a:xfrm>
            <a:off x="1512434" y="1123333"/>
            <a:ext cx="1594240" cy="782174"/>
          </a:xfrm>
          <a:prstGeom prst="rect">
            <a:avLst/>
          </a:prstGeom>
        </p:spPr>
      </p:pic>
      <p:sp>
        <p:nvSpPr>
          <p:cNvPr id="6" name="Rectangle 5"/>
          <p:cNvSpPr/>
          <p:nvPr/>
        </p:nvSpPr>
        <p:spPr>
          <a:xfrm>
            <a:off x="583044" y="5271380"/>
            <a:ext cx="8295925" cy="523220"/>
          </a:xfrm>
          <a:prstGeom prst="rect">
            <a:avLst/>
          </a:prstGeom>
        </p:spPr>
        <p:txBody>
          <a:bodyPr wrap="square">
            <a:spAutoFit/>
          </a:bodyPr>
          <a:lstStyle/>
          <a:p>
            <a:r>
              <a:rPr lang="en-US" sz="1400" dirty="0">
                <a:solidFill>
                  <a:schemeClr val="bg1">
                    <a:lumMod val="50000"/>
                  </a:schemeClr>
                </a:solidFill>
              </a:rPr>
              <a:t>This material is based upon work </a:t>
            </a:r>
            <a:r>
              <a:rPr lang="en-US" sz="1400" dirty="0" smtClean="0">
                <a:solidFill>
                  <a:schemeClr val="bg1">
                    <a:lumMod val="50000"/>
                  </a:schemeClr>
                </a:solidFill>
              </a:rPr>
              <a:t>partly supported </a:t>
            </a:r>
            <a:r>
              <a:rPr lang="en-US" sz="1400" dirty="0">
                <a:solidFill>
                  <a:schemeClr val="bg1">
                    <a:lumMod val="50000"/>
                  </a:schemeClr>
                </a:solidFill>
              </a:rPr>
              <a:t>by the NSF GRFP under Grant No. </a:t>
            </a:r>
            <a:r>
              <a:rPr lang="is-IS" sz="1400" dirty="0">
                <a:solidFill>
                  <a:schemeClr val="bg1">
                    <a:lumMod val="50000"/>
                  </a:schemeClr>
                </a:solidFill>
              </a:rPr>
              <a:t>1650042  </a:t>
            </a:r>
            <a:r>
              <a:rPr lang="en-US" sz="1400" dirty="0">
                <a:solidFill>
                  <a:schemeClr val="bg1">
                    <a:lumMod val="50000"/>
                  </a:schemeClr>
                </a:solidFill>
              </a:rPr>
              <a:t>&amp; the Climate Change, Water, and Society NSF IGERT, to UC Davis DGE No. 1069333.</a:t>
            </a:r>
          </a:p>
        </p:txBody>
      </p:sp>
      <p:sp>
        <p:nvSpPr>
          <p:cNvPr id="9" name="Rectangle 8"/>
          <p:cNvSpPr/>
          <p:nvPr/>
        </p:nvSpPr>
        <p:spPr>
          <a:xfrm>
            <a:off x="577225" y="5705716"/>
            <a:ext cx="8299920" cy="523220"/>
          </a:xfrm>
          <a:prstGeom prst="rect">
            <a:avLst/>
          </a:prstGeom>
        </p:spPr>
        <p:txBody>
          <a:bodyPr wrap="square">
            <a:spAutoFit/>
          </a:bodyPr>
          <a:lstStyle/>
          <a:p>
            <a:r>
              <a:rPr lang="en-US" sz="1400" i="1" dirty="0" smtClean="0">
                <a:solidFill>
                  <a:schemeClr val="bg1">
                    <a:lumMod val="50000"/>
                  </a:schemeClr>
                </a:solidFill>
                <a:latin typeface="+mj-lt"/>
              </a:rPr>
              <a:t>Any </a:t>
            </a:r>
            <a:r>
              <a:rPr lang="en-US" sz="1400" i="1" dirty="0">
                <a:solidFill>
                  <a:schemeClr val="bg1">
                    <a:lumMod val="50000"/>
                  </a:schemeClr>
                </a:solidFill>
                <a:latin typeface="+mj-lt"/>
              </a:rPr>
              <a:t>opinion, findings, and conclusions or recommendations expressed in this material are those of the authors(s) and do not necessarily reflect the views of the National Science Foundation.</a:t>
            </a:r>
            <a:r>
              <a:rPr lang="en-US" sz="1400" i="1" dirty="0">
                <a:solidFill>
                  <a:schemeClr val="bg1">
                    <a:lumMod val="50000"/>
                  </a:schemeClr>
                </a:solidFill>
                <a:latin typeface="+mj-lt"/>
                <a:ea typeface="CMU Bright" panose="02000603000000000000" pitchFamily="2" charset="0"/>
                <a:cs typeface="Arial"/>
              </a:rPr>
              <a:t> </a:t>
            </a:r>
            <a:endParaRPr lang="en-US" sz="1400" i="1" dirty="0">
              <a:solidFill>
                <a:schemeClr val="bg1">
                  <a:lumMod val="50000"/>
                </a:schemeClr>
              </a:solidFill>
              <a:latin typeface="+mj-lt"/>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0" y="6252923"/>
            <a:ext cx="9144000" cy="60507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8021461" cy="1325563"/>
          </a:xfrm>
        </p:spPr>
        <p:txBody>
          <a:bodyPr/>
          <a:lstStyle/>
          <a:p>
            <a:r>
              <a:rPr lang="en-US" dirty="0" smtClean="0"/>
              <a:t>What other data do we have?</a:t>
            </a:r>
            <a:endParaRPr lang="en-US" sz="2000" dirty="0">
              <a:solidFill>
                <a:srgbClr val="000000"/>
              </a:solidFill>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19520" y="1407886"/>
            <a:ext cx="5213684" cy="4572000"/>
          </a:xfrm>
          <a:prstGeom prst="rect">
            <a:avLst/>
          </a:prstGeom>
          <a:ln>
            <a:solidFill>
              <a:srgbClr val="C99700"/>
            </a:solidFill>
          </a:ln>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27250" y="1627556"/>
            <a:ext cx="5213685" cy="4572000"/>
          </a:xfrm>
          <a:prstGeom prst="rect">
            <a:avLst/>
          </a:prstGeom>
          <a:ln>
            <a:solidFill>
              <a:srgbClr val="C99700"/>
            </a:solidFill>
          </a:ln>
        </p:spPr>
      </p:pic>
      <p:sp>
        <p:nvSpPr>
          <p:cNvPr id="10" name="Content Placeholder 2"/>
          <p:cNvSpPr>
            <a:spLocks noGrp="1"/>
          </p:cNvSpPr>
          <p:nvPr>
            <p:ph idx="1"/>
          </p:nvPr>
        </p:nvSpPr>
        <p:spPr>
          <a:xfrm>
            <a:off x="632613" y="1597556"/>
            <a:ext cx="2702368" cy="4430949"/>
          </a:xfrm>
        </p:spPr>
        <p:txBody>
          <a:bodyPr/>
          <a:lstStyle/>
          <a:p>
            <a:r>
              <a:rPr lang="en-US" sz="1800" dirty="0" smtClean="0"/>
              <a:t>McCloud Water Temp</a:t>
            </a:r>
          </a:p>
          <a:p>
            <a:r>
              <a:rPr lang="en-US" sz="1800" dirty="0" smtClean="0"/>
              <a:t>Air Temp</a:t>
            </a:r>
          </a:p>
          <a:p>
            <a:r>
              <a:rPr lang="en-US" sz="1800" dirty="0" smtClean="0"/>
              <a:t>Time of Day: 3pm-hr</a:t>
            </a:r>
          </a:p>
          <a:p>
            <a:r>
              <a:rPr lang="en-US" sz="1800" dirty="0" smtClean="0"/>
              <a:t>Reservoir Inflow</a:t>
            </a:r>
          </a:p>
          <a:p>
            <a:r>
              <a:rPr lang="en-US" sz="1800" dirty="0" smtClean="0"/>
              <a:t>Pool Temp</a:t>
            </a:r>
          </a:p>
          <a:p>
            <a:r>
              <a:rPr lang="en-US" sz="1800" dirty="0" smtClean="0"/>
              <a:t>Exchange Rate</a:t>
            </a:r>
          </a:p>
          <a:p>
            <a:r>
              <a:rPr lang="en-US" sz="1800" dirty="0" smtClean="0"/>
              <a:t>Short Wave Radiation</a:t>
            </a:r>
          </a:p>
          <a:p>
            <a:r>
              <a:rPr lang="en-US" sz="1800" dirty="0" smtClean="0"/>
              <a:t>Wind Speed</a:t>
            </a:r>
          </a:p>
          <a:p>
            <a:r>
              <a:rPr lang="en-US" sz="1800" dirty="0" smtClean="0"/>
              <a:t>McCloud Flow</a:t>
            </a:r>
          </a:p>
          <a:p>
            <a:r>
              <a:rPr lang="en-US" sz="1800" dirty="0" smtClean="0"/>
              <a:t>Equilibrium Temp</a:t>
            </a:r>
          </a:p>
          <a:p>
            <a:r>
              <a:rPr lang="en-US" sz="1800" dirty="0" smtClean="0"/>
              <a:t>Dew Point</a:t>
            </a:r>
          </a:p>
          <a:p>
            <a:r>
              <a:rPr lang="en-US" sz="1800" dirty="0" smtClean="0"/>
              <a:t>Day of Year: 185-JD(1@Jan 1</a:t>
            </a:r>
            <a:r>
              <a:rPr lang="en-US" sz="1800" baseline="30000" dirty="0" smtClean="0"/>
              <a:t>st</a:t>
            </a:r>
            <a:r>
              <a:rPr lang="en-US" sz="1800" dirty="0" smtClean="0"/>
              <a:t> , 185@July 4</a:t>
            </a:r>
            <a:r>
              <a:rPr lang="en-US" sz="1800" baseline="30000" dirty="0" smtClean="0"/>
              <a:t>th</a:t>
            </a:r>
            <a:r>
              <a:rPr lang="en-US" sz="1800" dirty="0" smtClean="0"/>
              <a:t> )</a:t>
            </a:r>
            <a:endParaRPr lang="en-US" sz="1800" dirty="0"/>
          </a:p>
        </p:txBody>
      </p:sp>
    </p:spTree>
    <p:extLst>
      <p:ext uri="{BB962C8B-B14F-4D97-AF65-F5344CB8AC3E}">
        <p14:creationId xmlns:p14="http://schemas.microsoft.com/office/powerpoint/2010/main" val="14464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3782" y="813838"/>
            <a:ext cx="7144719" cy="5386018"/>
          </a:xfrm>
          <a:prstGeom prst="rect">
            <a:avLst/>
          </a:prstGeom>
        </p:spPr>
      </p:pic>
      <p:sp>
        <p:nvSpPr>
          <p:cNvPr id="12" name="TextBox 11"/>
          <p:cNvSpPr txBox="1"/>
          <p:nvPr/>
        </p:nvSpPr>
        <p:spPr>
          <a:xfrm>
            <a:off x="108488" y="5053294"/>
            <a:ext cx="1627322" cy="1015663"/>
          </a:xfrm>
          <a:prstGeom prst="rect">
            <a:avLst/>
          </a:prstGeom>
          <a:noFill/>
          <a:ln>
            <a:solidFill>
              <a:srgbClr val="C99700"/>
            </a:solidFill>
          </a:ln>
        </p:spPr>
        <p:txBody>
          <a:bodyPr wrap="square" rtlCol="0">
            <a:spAutoFit/>
          </a:bodyPr>
          <a:lstStyle/>
          <a:p>
            <a:pPr algn="r"/>
            <a:r>
              <a:rPr lang="en-US" sz="2000" b="1" dirty="0">
                <a:solidFill>
                  <a:srgbClr val="C99700"/>
                </a:solidFill>
              </a:rPr>
              <a:t>s</a:t>
            </a:r>
            <a:r>
              <a:rPr lang="en-US" sz="2000" b="1" dirty="0" smtClean="0">
                <a:solidFill>
                  <a:srgbClr val="C99700"/>
                </a:solidFill>
              </a:rPr>
              <a:t>treamflow temperature</a:t>
            </a:r>
          </a:p>
          <a:p>
            <a:pPr algn="r"/>
            <a:r>
              <a:rPr lang="en-US" sz="2000" b="1" dirty="0" smtClean="0">
                <a:solidFill>
                  <a:srgbClr val="C99700"/>
                </a:solidFill>
              </a:rPr>
              <a:t>prediction</a:t>
            </a:r>
            <a:endParaRPr lang="en-US" sz="2000" b="1" dirty="0">
              <a:solidFill>
                <a:srgbClr val="C99700"/>
              </a:solidFill>
            </a:endParaRPr>
          </a:p>
        </p:txBody>
      </p:sp>
      <p:cxnSp>
        <p:nvCxnSpPr>
          <p:cNvPr id="14" name="Straight Arrow Connector 13"/>
          <p:cNvCxnSpPr>
            <a:stCxn id="12" idx="3"/>
          </p:cNvCxnSpPr>
          <p:nvPr/>
        </p:nvCxnSpPr>
        <p:spPr>
          <a:xfrm>
            <a:off x="1735810" y="5561126"/>
            <a:ext cx="511444" cy="2766"/>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628650" y="365125"/>
            <a:ext cx="2919773" cy="2738683"/>
          </a:xfrm>
        </p:spPr>
        <p:txBody>
          <a:bodyPr/>
          <a:lstStyle/>
          <a:p>
            <a:r>
              <a:rPr lang="en-US" dirty="0" smtClean="0"/>
              <a:t>Model: Classification &amp; Regression Tree (CART)</a:t>
            </a:r>
            <a:endParaRPr lang="en-US" dirty="0"/>
          </a:p>
        </p:txBody>
      </p:sp>
    </p:spTree>
    <p:extLst>
      <p:ext uri="{BB962C8B-B14F-4D97-AF65-F5344CB8AC3E}">
        <p14:creationId xmlns:p14="http://schemas.microsoft.com/office/powerpoint/2010/main" val="17663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115156" y="5242358"/>
            <a:ext cx="3091694" cy="707886"/>
          </a:xfrm>
          <a:prstGeom prst="rect">
            <a:avLst/>
          </a:prstGeom>
          <a:noFill/>
          <a:ln>
            <a:solidFill>
              <a:srgbClr val="C99700"/>
            </a:solidFill>
          </a:ln>
        </p:spPr>
        <p:txBody>
          <a:bodyPr wrap="square" rtlCol="0">
            <a:spAutoFit/>
          </a:bodyPr>
          <a:lstStyle/>
          <a:p>
            <a:pPr algn="ctr"/>
            <a:r>
              <a:rPr lang="en-US" sz="2000" b="1" dirty="0">
                <a:solidFill>
                  <a:srgbClr val="C99700"/>
                </a:solidFill>
              </a:rPr>
              <a:t>s</a:t>
            </a:r>
            <a:r>
              <a:rPr lang="en-US" sz="2000" b="1" dirty="0" smtClean="0">
                <a:solidFill>
                  <a:srgbClr val="C99700"/>
                </a:solidFill>
              </a:rPr>
              <a:t>treamflow temperature</a:t>
            </a:r>
          </a:p>
          <a:p>
            <a:pPr algn="ctr"/>
            <a:r>
              <a:rPr lang="en-US" sz="2000" b="1" dirty="0" smtClean="0">
                <a:solidFill>
                  <a:srgbClr val="C99700"/>
                </a:solidFill>
              </a:rPr>
              <a:t>prediction</a:t>
            </a:r>
            <a:endParaRPr lang="en-US" sz="2000" b="1" dirty="0">
              <a:solidFill>
                <a:srgbClr val="C99700"/>
              </a:solidFill>
            </a:endParaRPr>
          </a:p>
        </p:txBody>
      </p:sp>
      <p:sp>
        <p:nvSpPr>
          <p:cNvPr id="16" name="Title 1"/>
          <p:cNvSpPr>
            <a:spLocks noGrp="1"/>
          </p:cNvSpPr>
          <p:nvPr>
            <p:ph type="title"/>
          </p:nvPr>
        </p:nvSpPr>
        <p:spPr>
          <a:xfrm>
            <a:off x="628650" y="365125"/>
            <a:ext cx="7886700" cy="1325563"/>
          </a:xfrm>
        </p:spPr>
        <p:txBody>
          <a:bodyPr/>
          <a:lstStyle/>
          <a:p>
            <a:r>
              <a:rPr lang="en-US" dirty="0" smtClean="0"/>
              <a:t>Model: Random Forest</a:t>
            </a:r>
            <a:endParaRPr lang="en-US" dirty="0"/>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30639" y="1675171"/>
            <a:ext cx="2743200" cy="2743200"/>
          </a:xfrm>
          <a:prstGeom prst="rect">
            <a:avLst/>
          </a:prstGeom>
          <a:ln>
            <a:solidFill>
              <a:srgbClr val="C99700"/>
            </a:solidFill>
          </a:ln>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277674" y="1686500"/>
            <a:ext cx="2743200" cy="2743200"/>
          </a:xfrm>
          <a:prstGeom prst="rect">
            <a:avLst/>
          </a:prstGeom>
          <a:ln>
            <a:solidFill>
              <a:srgbClr val="C99700"/>
            </a:solidFill>
          </a:ln>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30401" y="1686500"/>
            <a:ext cx="2743200" cy="2743200"/>
          </a:xfrm>
          <a:prstGeom prst="rect">
            <a:avLst/>
          </a:prstGeom>
          <a:ln>
            <a:solidFill>
              <a:srgbClr val="C99700"/>
            </a:solidFill>
          </a:ln>
        </p:spPr>
      </p:pic>
      <p:sp>
        <p:nvSpPr>
          <p:cNvPr id="5" name="Oval 4"/>
          <p:cNvSpPr/>
          <p:nvPr/>
        </p:nvSpPr>
        <p:spPr>
          <a:xfrm>
            <a:off x="1436058" y="1593639"/>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064389" y="1591458"/>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66209" y="1592090"/>
            <a:ext cx="167426" cy="167426"/>
          </a:xfrm>
          <a:prstGeom prst="ellipse">
            <a:avLst/>
          </a:prstGeom>
          <a:solidFill>
            <a:srgbClr val="C99700"/>
          </a:solidFill>
          <a:ln>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7149922" y="1759516"/>
            <a:ext cx="1305769" cy="2330163"/>
            <a:chOff x="7149922" y="1759516"/>
            <a:chExt cx="1305769" cy="2330163"/>
          </a:xfrm>
        </p:grpSpPr>
        <p:cxnSp>
          <p:nvCxnSpPr>
            <p:cNvPr id="7" name="Straight Connector 6"/>
            <p:cNvCxnSpPr>
              <a:stCxn id="10" idx="4"/>
            </p:cNvCxnSpPr>
            <p:nvPr/>
          </p:nvCxnSpPr>
          <p:spPr>
            <a:xfrm>
              <a:off x="7149922" y="1759516"/>
              <a:ext cx="0" cy="280299"/>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7149922" y="2034791"/>
              <a:ext cx="1019284" cy="376813"/>
            </a:xfrm>
            <a:prstGeom prst="bentConnector3">
              <a:avLst>
                <a:gd name="adj1" fmla="val 61337"/>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49125" y="2631689"/>
              <a:ext cx="726649" cy="286482"/>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7850582" y="3492158"/>
              <a:ext cx="815768" cy="107967"/>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312449" y="3138255"/>
              <a:ext cx="143242"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8058304" y="3959050"/>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4148102" y="1758884"/>
            <a:ext cx="824232" cy="2509347"/>
            <a:chOff x="4148102" y="1758884"/>
            <a:chExt cx="824232" cy="2509347"/>
          </a:xfrm>
        </p:grpSpPr>
        <p:cxnSp>
          <p:nvCxnSpPr>
            <p:cNvPr id="50" name="Elbow Connector 49"/>
            <p:cNvCxnSpPr>
              <a:stCxn id="9" idx="4"/>
            </p:cNvCxnSpPr>
            <p:nvPr/>
          </p:nvCxnSpPr>
          <p:spPr>
            <a:xfrm rot="16200000" flipH="1">
              <a:off x="4070335" y="1836651"/>
              <a:ext cx="579432" cy="423898"/>
            </a:xfrm>
            <a:prstGeom prst="bentConnector3">
              <a:avLst>
                <a:gd name="adj1" fmla="val 5000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72000" y="2338316"/>
              <a:ext cx="400334"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967785" y="2338316"/>
              <a:ext cx="0" cy="34574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612943" y="2684060"/>
              <a:ext cx="35484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12881" y="2684060"/>
              <a:ext cx="0" cy="45419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649274" y="3138255"/>
              <a:ext cx="4549" cy="96962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2881" y="3138255"/>
              <a:ext cx="36393"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4513220" y="4137602"/>
              <a:ext cx="290304"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566742" y="1761065"/>
            <a:ext cx="953030" cy="2498067"/>
            <a:chOff x="566742" y="1761065"/>
            <a:chExt cx="953030" cy="2498067"/>
          </a:xfrm>
        </p:grpSpPr>
        <p:cxnSp>
          <p:nvCxnSpPr>
            <p:cNvPr id="82" name="Straight Connector 81"/>
            <p:cNvCxnSpPr>
              <a:stCxn id="5" idx="4"/>
            </p:cNvCxnSpPr>
            <p:nvPr/>
          </p:nvCxnSpPr>
          <p:spPr>
            <a:xfrm>
              <a:off x="1519771" y="1761065"/>
              <a:ext cx="0" cy="287535"/>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755177" y="2048599"/>
              <a:ext cx="764595" cy="539925"/>
            </a:xfrm>
            <a:prstGeom prst="bentConnector3">
              <a:avLst>
                <a:gd name="adj1" fmla="val 74990"/>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5176" y="2611275"/>
              <a:ext cx="0" cy="1526327"/>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566742" y="4128503"/>
              <a:ext cx="361306" cy="130629"/>
            </a:xfrm>
            <a:prstGeom prst="roundRect">
              <a:avLst/>
            </a:prstGeom>
            <a:noFill/>
            <a:ln w="19050">
              <a:solidFill>
                <a:srgbClr val="C9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747395" y="4089679"/>
            <a:ext cx="7456061" cy="1152679"/>
            <a:chOff x="747395" y="4089679"/>
            <a:chExt cx="7456061" cy="1152679"/>
          </a:xfrm>
        </p:grpSpPr>
        <p:cxnSp>
          <p:nvCxnSpPr>
            <p:cNvPr id="92" name="Straight Connector 91"/>
            <p:cNvCxnSpPr>
              <a:stCxn id="88" idx="2"/>
            </p:cNvCxnSpPr>
            <p:nvPr/>
          </p:nvCxnSpPr>
          <p:spPr>
            <a:xfrm>
              <a:off x="747395" y="4259132"/>
              <a:ext cx="0" cy="501711"/>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2"/>
            </p:cNvCxnSpPr>
            <p:nvPr/>
          </p:nvCxnSpPr>
          <p:spPr>
            <a:xfrm>
              <a:off x="4658372" y="4268231"/>
              <a:ext cx="0" cy="492612"/>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47" idx="2"/>
            </p:cNvCxnSpPr>
            <p:nvPr/>
          </p:nvCxnSpPr>
          <p:spPr>
            <a:xfrm>
              <a:off x="8203456" y="4089679"/>
              <a:ext cx="0" cy="671164"/>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55176" y="4760843"/>
              <a:ext cx="7448280" cy="0"/>
            </a:xfrm>
            <a:prstGeom prst="line">
              <a:avLst/>
            </a:prstGeom>
            <a:ln w="19050">
              <a:solidFill>
                <a:srgbClr val="C99700"/>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496278" y="4760842"/>
              <a:ext cx="116239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4651845" y="4761140"/>
              <a:ext cx="1093071" cy="0"/>
            </a:xfrm>
            <a:prstGeom prst="straightConnector1">
              <a:avLst/>
            </a:prstGeom>
            <a:ln w="1270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4655916" y="4619488"/>
              <a:ext cx="3804" cy="622870"/>
            </a:xfrm>
            <a:prstGeom prst="straightConnector1">
              <a:avLst/>
            </a:prstGeom>
            <a:ln w="19050">
              <a:solidFill>
                <a:srgbClr val="C997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09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edge">
                                      <p:cBhvr>
                                        <p:cTn id="27" dur="20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edge">
                                      <p:cBhvr>
                                        <p:cTn id="32" dur="20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wedge">
                                      <p:cBhvr>
                                        <p:cTn id="37" dur="20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dirty="0" smtClean="0"/>
              <a:t>Variable Importance List</a:t>
            </a:r>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14596" y="1690688"/>
            <a:ext cx="4114808" cy="4480569"/>
          </a:xfrm>
          <a:prstGeom prst="rect">
            <a:avLst/>
          </a:prstGeom>
          <a:ln>
            <a:noFill/>
          </a:ln>
        </p:spPr>
      </p:pic>
      <p:sp>
        <p:nvSpPr>
          <p:cNvPr id="6" name="TextBox 5"/>
          <p:cNvSpPr txBox="1"/>
          <p:nvPr/>
        </p:nvSpPr>
        <p:spPr>
          <a:xfrm>
            <a:off x="4265212" y="5808888"/>
            <a:ext cx="1580882" cy="307777"/>
          </a:xfrm>
          <a:prstGeom prst="rect">
            <a:avLst/>
          </a:prstGeom>
          <a:solidFill>
            <a:schemeClr val="bg1"/>
          </a:solidFill>
        </p:spPr>
        <p:txBody>
          <a:bodyPr wrap="none" rtlCol="0">
            <a:spAutoFit/>
          </a:bodyPr>
          <a:lstStyle/>
          <a:p>
            <a:r>
              <a:rPr lang="en-US" sz="1400" dirty="0" smtClean="0"/>
              <a:t>Goodness of Split</a:t>
            </a:r>
            <a:endParaRPr lang="en-US" sz="1400" dirty="0"/>
          </a:p>
        </p:txBody>
      </p:sp>
    </p:spTree>
    <p:extLst>
      <p:ext uri="{BB962C8B-B14F-4D97-AF65-F5344CB8AC3E}">
        <p14:creationId xmlns:p14="http://schemas.microsoft.com/office/powerpoint/2010/main" val="1720445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57400" y="1690688"/>
            <a:ext cx="5029200" cy="4410221"/>
          </a:xfrm>
          <a:prstGeom prst="rect">
            <a:avLst/>
          </a:prstGeom>
          <a:ln>
            <a:noFill/>
          </a:ln>
        </p:spPr>
      </p:pic>
      <p:sp>
        <p:nvSpPr>
          <p:cNvPr id="2" name="Title 1"/>
          <p:cNvSpPr>
            <a:spLocks noGrp="1"/>
          </p:cNvSpPr>
          <p:nvPr>
            <p:ph type="title"/>
          </p:nvPr>
        </p:nvSpPr>
        <p:spPr/>
        <p:txBody>
          <a:bodyPr/>
          <a:lstStyle/>
          <a:p>
            <a:r>
              <a:rPr lang="en-US" dirty="0"/>
              <a:t>Results: </a:t>
            </a:r>
            <a:r>
              <a:rPr lang="en-US" dirty="0" smtClean="0"/>
              <a:t>Random CV</a:t>
            </a:r>
            <a:endParaRPr lang="en-US" dirty="0"/>
          </a:p>
        </p:txBody>
      </p:sp>
    </p:spTree>
    <p:extLst>
      <p:ext uri="{BB962C8B-B14F-4D97-AF65-F5344CB8AC3E}">
        <p14:creationId xmlns:p14="http://schemas.microsoft.com/office/powerpoint/2010/main" val="2973468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7400" y="1690688"/>
            <a:ext cx="5029200" cy="4410221"/>
          </a:xfrm>
          <a:prstGeom prst="rect">
            <a:avLst/>
          </a:prstGeom>
          <a:ln>
            <a:noFill/>
          </a:ln>
        </p:spPr>
      </p:pic>
      <p:sp>
        <p:nvSpPr>
          <p:cNvPr id="2" name="Title 1"/>
          <p:cNvSpPr>
            <a:spLocks noGrp="1"/>
          </p:cNvSpPr>
          <p:nvPr>
            <p:ph type="title"/>
          </p:nvPr>
        </p:nvSpPr>
        <p:spPr/>
        <p:txBody>
          <a:bodyPr/>
          <a:lstStyle/>
          <a:p>
            <a:r>
              <a:rPr lang="en-US" dirty="0"/>
              <a:t>Results: </a:t>
            </a:r>
            <a:r>
              <a:rPr lang="en-US" dirty="0" smtClean="0"/>
              <a:t>1 Year Blocking CV</a:t>
            </a:r>
            <a:endParaRPr lang="en-US" dirty="0"/>
          </a:p>
        </p:txBody>
      </p:sp>
    </p:spTree>
    <p:extLst>
      <p:ext uri="{BB962C8B-B14F-4D97-AF65-F5344CB8AC3E}">
        <p14:creationId xmlns:p14="http://schemas.microsoft.com/office/powerpoint/2010/main" val="1782869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7400" y="1690688"/>
            <a:ext cx="5029200" cy="4410222"/>
          </a:xfrm>
          <a:prstGeom prst="rect">
            <a:avLst/>
          </a:prstGeom>
          <a:ln>
            <a:noFill/>
          </a:ln>
        </p:spPr>
      </p:pic>
      <p:sp>
        <p:nvSpPr>
          <p:cNvPr id="2" name="Title 1"/>
          <p:cNvSpPr>
            <a:spLocks noGrp="1"/>
          </p:cNvSpPr>
          <p:nvPr>
            <p:ph type="title"/>
          </p:nvPr>
        </p:nvSpPr>
        <p:spPr/>
        <p:txBody>
          <a:bodyPr/>
          <a:lstStyle/>
          <a:p>
            <a:r>
              <a:rPr lang="en-US" dirty="0"/>
              <a:t>Results: </a:t>
            </a:r>
            <a:r>
              <a:rPr lang="en-US" dirty="0" smtClean="0"/>
              <a:t>2 </a:t>
            </a:r>
            <a:r>
              <a:rPr lang="en-US" dirty="0"/>
              <a:t>Year Blocking CV</a:t>
            </a:r>
          </a:p>
        </p:txBody>
      </p:sp>
    </p:spTree>
    <p:extLst>
      <p:ext uri="{BB962C8B-B14F-4D97-AF65-F5344CB8AC3E}">
        <p14:creationId xmlns:p14="http://schemas.microsoft.com/office/powerpoint/2010/main" val="1278892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7400" y="1690688"/>
            <a:ext cx="5029200" cy="4410222"/>
          </a:xfrm>
          <a:prstGeom prst="rect">
            <a:avLst/>
          </a:prstGeom>
          <a:ln>
            <a:noFill/>
          </a:ln>
        </p:spPr>
      </p:pic>
      <p:sp>
        <p:nvSpPr>
          <p:cNvPr id="2" name="Title 1"/>
          <p:cNvSpPr>
            <a:spLocks noGrp="1"/>
          </p:cNvSpPr>
          <p:nvPr>
            <p:ph type="title"/>
          </p:nvPr>
        </p:nvSpPr>
        <p:spPr/>
        <p:txBody>
          <a:bodyPr/>
          <a:lstStyle/>
          <a:p>
            <a:r>
              <a:rPr lang="en-US" dirty="0"/>
              <a:t>Results: </a:t>
            </a:r>
            <a:r>
              <a:rPr lang="en-US" dirty="0" smtClean="0"/>
              <a:t>4 </a:t>
            </a:r>
            <a:r>
              <a:rPr lang="en-US" dirty="0"/>
              <a:t>Year Blocking CV</a:t>
            </a:r>
          </a:p>
        </p:txBody>
      </p:sp>
    </p:spTree>
    <p:extLst>
      <p:ext uri="{BB962C8B-B14F-4D97-AF65-F5344CB8AC3E}">
        <p14:creationId xmlns:p14="http://schemas.microsoft.com/office/powerpoint/2010/main" val="2182631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57400" y="1690688"/>
            <a:ext cx="5029200" cy="4410222"/>
          </a:xfrm>
          <a:prstGeom prst="rect">
            <a:avLst/>
          </a:prstGeom>
          <a:ln>
            <a:noFill/>
          </a:ln>
        </p:spPr>
      </p:pic>
      <p:sp>
        <p:nvSpPr>
          <p:cNvPr id="2" name="Title 1"/>
          <p:cNvSpPr>
            <a:spLocks noGrp="1"/>
          </p:cNvSpPr>
          <p:nvPr>
            <p:ph type="title"/>
          </p:nvPr>
        </p:nvSpPr>
        <p:spPr/>
        <p:txBody>
          <a:bodyPr/>
          <a:lstStyle/>
          <a:p>
            <a:r>
              <a:rPr lang="en-US" dirty="0"/>
              <a:t>Results: </a:t>
            </a:r>
            <a:r>
              <a:rPr lang="en-US" dirty="0" smtClean="0"/>
              <a:t>8 </a:t>
            </a:r>
            <a:r>
              <a:rPr lang="en-US" dirty="0"/>
              <a:t>Year Blocking CV</a:t>
            </a:r>
          </a:p>
        </p:txBody>
      </p:sp>
    </p:spTree>
    <p:extLst>
      <p:ext uri="{BB962C8B-B14F-4D97-AF65-F5344CB8AC3E}">
        <p14:creationId xmlns:p14="http://schemas.microsoft.com/office/powerpoint/2010/main" val="108850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Random Forest</a:t>
            </a:r>
            <a:endParaRPr lang="en-US" dirty="0"/>
          </a:p>
        </p:txBody>
      </p:sp>
      <p:pic>
        <p:nvPicPr>
          <p:cNvPr id="22" name="Picture 2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8600" y="1690688"/>
            <a:ext cx="8686799" cy="3808827"/>
          </a:xfrm>
          <a:prstGeom prst="rect">
            <a:avLst/>
          </a:prstGeom>
          <a:ln>
            <a:solidFill>
              <a:srgbClr val="C99700"/>
            </a:solidFill>
          </a:ln>
        </p:spPr>
      </p:pic>
      <p:pic>
        <p:nvPicPr>
          <p:cNvPr id="23" name="Picture 2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8599" y="1878701"/>
            <a:ext cx="8686800" cy="3808827"/>
          </a:xfrm>
          <a:prstGeom prst="rect">
            <a:avLst/>
          </a:prstGeom>
          <a:ln>
            <a:solidFill>
              <a:srgbClr val="C99700"/>
            </a:solidFill>
          </a:ln>
        </p:spPr>
      </p:pic>
      <p:pic>
        <p:nvPicPr>
          <p:cNvPr id="24" name="Picture 2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8599" y="2066714"/>
            <a:ext cx="8686800" cy="3808827"/>
          </a:xfrm>
          <a:prstGeom prst="rect">
            <a:avLst/>
          </a:prstGeom>
          <a:ln>
            <a:solidFill>
              <a:srgbClr val="C99700"/>
            </a:solidFill>
          </a:ln>
        </p:spPr>
      </p:pic>
      <p:pic>
        <p:nvPicPr>
          <p:cNvPr id="25" name="Pictur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8599" y="2254727"/>
            <a:ext cx="8686800" cy="3808827"/>
          </a:xfrm>
          <a:prstGeom prst="rect">
            <a:avLst/>
          </a:prstGeom>
          <a:ln>
            <a:solidFill>
              <a:srgbClr val="C99700"/>
            </a:solidFill>
          </a:ln>
        </p:spPr>
      </p:pic>
    </p:spTree>
    <p:extLst>
      <p:ext uri="{BB962C8B-B14F-4D97-AF65-F5344CB8AC3E}">
        <p14:creationId xmlns:p14="http://schemas.microsoft.com/office/powerpoint/2010/main" val="158181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machine learning?</a:t>
            </a:r>
            <a:endParaRPr lang="en-US" dirty="0"/>
          </a:p>
        </p:txBody>
      </p:sp>
      <p:sp>
        <p:nvSpPr>
          <p:cNvPr id="3" name="Content Placeholder 2"/>
          <p:cNvSpPr>
            <a:spLocks noGrp="1"/>
          </p:cNvSpPr>
          <p:nvPr>
            <p:ph idx="1"/>
          </p:nvPr>
        </p:nvSpPr>
        <p:spPr>
          <a:xfrm>
            <a:off x="628650" y="1708057"/>
            <a:ext cx="3523625" cy="4393659"/>
          </a:xfrm>
          <a:ln>
            <a:noFill/>
          </a:ln>
        </p:spPr>
        <p:txBody>
          <a:bodyPr/>
          <a:lstStyle/>
          <a:p>
            <a:pPr>
              <a:lnSpc>
                <a:spcPct val="100000"/>
              </a:lnSpc>
              <a:spcBef>
                <a:spcPts val="1200"/>
              </a:spcBef>
            </a:pPr>
            <a:r>
              <a:rPr lang="en-US" dirty="0" smtClean="0"/>
              <a:t>The history of humans can be explained in a quest to be </a:t>
            </a:r>
            <a:r>
              <a:rPr lang="en-US" b="1" dirty="0" smtClean="0">
                <a:solidFill>
                  <a:srgbClr val="C99700"/>
                </a:solidFill>
              </a:rPr>
              <a:t>calorie efficient</a:t>
            </a:r>
            <a:r>
              <a:rPr lang="en-US" dirty="0" smtClean="0"/>
              <a:t>  –Stephen Fry’s Great Leap Years (Podcast, Ep.1)</a:t>
            </a:r>
          </a:p>
          <a:p>
            <a:pPr>
              <a:lnSpc>
                <a:spcPct val="100000"/>
              </a:lnSpc>
              <a:spcBef>
                <a:spcPts val="1200"/>
              </a:spcBef>
            </a:pPr>
            <a:r>
              <a:rPr lang="en-US" dirty="0" smtClean="0"/>
              <a:t>Aim</a:t>
            </a:r>
            <a:r>
              <a:rPr lang="en-US" dirty="0"/>
              <a:t>: </a:t>
            </a:r>
            <a:r>
              <a:rPr lang="en-US" b="1" dirty="0">
                <a:solidFill>
                  <a:srgbClr val="C99700"/>
                </a:solidFill>
              </a:rPr>
              <a:t>predict</a:t>
            </a:r>
            <a:r>
              <a:rPr lang="en-US" dirty="0"/>
              <a:t> the hourly streamflow temperatures  with empirical (statistical) models rather than mechanistic (process-based) models. </a:t>
            </a:r>
          </a:p>
        </p:txBody>
      </p:sp>
      <p:pic>
        <p:nvPicPr>
          <p:cNvPr id="8" name="Picture 7"/>
          <p:cNvPicPr>
            <a:picLocks noChangeAspect="1"/>
          </p:cNvPicPr>
          <p:nvPr/>
        </p:nvPicPr>
        <p:blipFill>
          <a:blip r:embed="rId3"/>
          <a:stretch>
            <a:fillRect/>
          </a:stretch>
        </p:blipFill>
        <p:spPr>
          <a:xfrm>
            <a:off x="5657850" y="1690688"/>
            <a:ext cx="2857500" cy="2505075"/>
          </a:xfrm>
          <a:prstGeom prst="rect">
            <a:avLst/>
          </a:prstGeom>
          <a:ln>
            <a:solidFill>
              <a:srgbClr val="C99700"/>
            </a:solidFill>
          </a:ln>
        </p:spPr>
      </p:pic>
      <p:pic>
        <p:nvPicPr>
          <p:cNvPr id="9" name="Picture 8"/>
          <p:cNvPicPr>
            <a:picLocks noChangeAspect="1"/>
          </p:cNvPicPr>
          <p:nvPr/>
        </p:nvPicPr>
        <p:blipFill>
          <a:blip r:embed="rId4"/>
          <a:stretch>
            <a:fillRect/>
          </a:stretch>
        </p:blipFill>
        <p:spPr>
          <a:xfrm>
            <a:off x="5064309" y="1873534"/>
            <a:ext cx="3277737" cy="2171501"/>
          </a:xfrm>
          <a:prstGeom prst="rect">
            <a:avLst/>
          </a:prstGeom>
          <a:ln>
            <a:solidFill>
              <a:srgbClr val="C99700"/>
            </a:solidFill>
          </a:ln>
        </p:spPr>
      </p:pic>
      <p:pic>
        <p:nvPicPr>
          <p:cNvPr id="12" name="Picture 11"/>
          <p:cNvPicPr>
            <a:picLocks noChangeAspect="1"/>
          </p:cNvPicPr>
          <p:nvPr/>
        </p:nvPicPr>
        <p:blipFill>
          <a:blip r:embed="rId5"/>
          <a:stretch>
            <a:fillRect/>
          </a:stretch>
        </p:blipFill>
        <p:spPr>
          <a:xfrm>
            <a:off x="5056398" y="2104466"/>
            <a:ext cx="3023962" cy="3635474"/>
          </a:xfrm>
          <a:prstGeom prst="rect">
            <a:avLst/>
          </a:prstGeom>
          <a:ln>
            <a:solidFill>
              <a:srgbClr val="C99700"/>
            </a:solidFill>
          </a:ln>
        </p:spPr>
      </p:pic>
      <p:pic>
        <p:nvPicPr>
          <p:cNvPr id="10" name="Picture 9"/>
          <p:cNvPicPr>
            <a:picLocks noChangeAspect="1"/>
          </p:cNvPicPr>
          <p:nvPr/>
        </p:nvPicPr>
        <p:blipFill>
          <a:blip r:embed="rId6"/>
          <a:stretch>
            <a:fillRect/>
          </a:stretch>
        </p:blipFill>
        <p:spPr>
          <a:xfrm>
            <a:off x="4522554" y="2303206"/>
            <a:ext cx="3339863" cy="1905948"/>
          </a:xfrm>
          <a:prstGeom prst="rect">
            <a:avLst/>
          </a:prstGeom>
          <a:ln>
            <a:solidFill>
              <a:srgbClr val="C99700"/>
            </a:solidFill>
          </a:ln>
        </p:spPr>
      </p:pic>
      <p:pic>
        <p:nvPicPr>
          <p:cNvPr id="11" name="Picture 10"/>
          <p:cNvPicPr>
            <a:picLocks noChangeAspect="1"/>
          </p:cNvPicPr>
          <p:nvPr/>
        </p:nvPicPr>
        <p:blipFill>
          <a:blip r:embed="rId7"/>
          <a:stretch>
            <a:fillRect/>
          </a:stretch>
        </p:blipFill>
        <p:spPr>
          <a:xfrm>
            <a:off x="4686119" y="2518244"/>
            <a:ext cx="2960923" cy="3635474"/>
          </a:xfrm>
          <a:prstGeom prst="rect">
            <a:avLst/>
          </a:prstGeom>
          <a:ln>
            <a:solidFill>
              <a:srgbClr val="C99700"/>
            </a:solidFill>
          </a:ln>
        </p:spPr>
      </p:pic>
    </p:spTree>
    <p:extLst>
      <p:ext uri="{BB962C8B-B14F-4D97-AF65-F5344CB8AC3E}">
        <p14:creationId xmlns:p14="http://schemas.microsoft.com/office/powerpoint/2010/main" val="42051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628650" y="1825625"/>
            <a:ext cx="4407373" cy="4351338"/>
          </a:xfrm>
        </p:spPr>
        <p:txBody>
          <a:bodyPr/>
          <a:lstStyle/>
          <a:p>
            <a:r>
              <a:rPr lang="en-US" dirty="0" smtClean="0"/>
              <a:t>New data: </a:t>
            </a:r>
          </a:p>
          <a:p>
            <a:pPr lvl="1"/>
            <a:r>
              <a:rPr lang="en-US" sz="2200" dirty="0" smtClean="0"/>
              <a:t>Trinity River </a:t>
            </a:r>
            <a:endParaRPr lang="en-US" sz="2200" dirty="0"/>
          </a:p>
          <a:p>
            <a:pPr lvl="1"/>
            <a:r>
              <a:rPr lang="en-US" sz="2200" dirty="0" smtClean="0"/>
              <a:t>Test these predictions against a mechanistic model</a:t>
            </a:r>
          </a:p>
          <a:p>
            <a:pPr marL="356616" lvl="1" indent="0">
              <a:buNone/>
            </a:pPr>
            <a:endParaRPr lang="en-US" sz="2200" dirty="0" smtClean="0"/>
          </a:p>
          <a:p>
            <a:r>
              <a:rPr lang="en-US" dirty="0" smtClean="0"/>
              <a:t>Problem of </a:t>
            </a:r>
            <a:r>
              <a:rPr lang="en-US" dirty="0" err="1" smtClean="0"/>
              <a:t>Unguaged</a:t>
            </a:r>
            <a:r>
              <a:rPr lang="en-US" dirty="0" smtClean="0"/>
              <a:t> Basins</a:t>
            </a:r>
          </a:p>
          <a:p>
            <a:endParaRPr lang="en-US" dirty="0"/>
          </a:p>
          <a:p>
            <a:r>
              <a:rPr lang="en-US" dirty="0" smtClean="0"/>
              <a:t>Develop models with other ML methods, and compare</a:t>
            </a:r>
          </a:p>
          <a:p>
            <a:pPr lvl="1"/>
            <a:r>
              <a:rPr lang="en-US" sz="2200" dirty="0" smtClean="0"/>
              <a:t>ARIMA</a:t>
            </a:r>
          </a:p>
          <a:p>
            <a:pPr lvl="1"/>
            <a:r>
              <a:rPr lang="en-US" sz="2200" dirty="0" smtClean="0"/>
              <a:t>RNN</a:t>
            </a:r>
            <a:endParaRPr lang="en-US" sz="2200" dirty="0"/>
          </a:p>
          <a:p>
            <a:r>
              <a:rPr lang="en-US" dirty="0" smtClean="0"/>
              <a:t>Change the loss function (?)</a:t>
            </a:r>
            <a:endParaRPr lang="en-US" dirty="0"/>
          </a:p>
        </p:txBody>
      </p:sp>
      <p:pic>
        <p:nvPicPr>
          <p:cNvPr id="10" name="Picture 9"/>
          <p:cNvPicPr>
            <a:picLocks noChangeAspect="1"/>
          </p:cNvPicPr>
          <p:nvPr/>
        </p:nvPicPr>
        <p:blipFill rotWithShape="1">
          <a:blip r:embed="rId3"/>
          <a:srcRect l="5902" t="16650"/>
          <a:stretch/>
        </p:blipFill>
        <p:spPr>
          <a:xfrm>
            <a:off x="5250426" y="1690688"/>
            <a:ext cx="3623421" cy="4474215"/>
          </a:xfrm>
          <a:prstGeom prst="rect">
            <a:avLst/>
          </a:prstGeom>
        </p:spPr>
      </p:pic>
      <p:sp>
        <p:nvSpPr>
          <p:cNvPr id="11" name="TextBox 10"/>
          <p:cNvSpPr txBox="1"/>
          <p:nvPr/>
        </p:nvSpPr>
        <p:spPr>
          <a:xfrm>
            <a:off x="7499753" y="5852929"/>
            <a:ext cx="1374094" cy="307777"/>
          </a:xfrm>
          <a:prstGeom prst="rect">
            <a:avLst/>
          </a:prstGeom>
          <a:noFill/>
        </p:spPr>
        <p:txBody>
          <a:bodyPr wrap="none" rtlCol="0">
            <a:spAutoFit/>
          </a:bodyPr>
          <a:lstStyle/>
          <a:p>
            <a:r>
              <a:rPr lang="en-US" sz="1400" b="1" dirty="0" smtClean="0">
                <a:solidFill>
                  <a:srgbClr val="C99700"/>
                </a:solidFill>
              </a:rPr>
              <a:t>by</a:t>
            </a:r>
            <a:r>
              <a:rPr lang="en-US" sz="1400" b="1" cap="all" dirty="0" smtClean="0">
                <a:solidFill>
                  <a:srgbClr val="C99700"/>
                </a:solidFill>
              </a:rPr>
              <a:t> J</a:t>
            </a:r>
            <a:r>
              <a:rPr lang="en-US" sz="1400" b="1" cap="all" dirty="0">
                <a:solidFill>
                  <a:srgbClr val="C99700"/>
                </a:solidFill>
              </a:rPr>
              <a:t>. J. </a:t>
            </a:r>
            <a:r>
              <a:rPr lang="en-US" sz="1400" b="1" cap="all" dirty="0" smtClean="0">
                <a:solidFill>
                  <a:srgbClr val="C99700"/>
                </a:solidFill>
              </a:rPr>
              <a:t>SEMPÉ</a:t>
            </a:r>
            <a:endParaRPr lang="en-US" sz="1400" b="1" cap="all" dirty="0">
              <a:solidFill>
                <a:srgbClr val="C99700"/>
              </a:solidFill>
            </a:endParaRPr>
          </a:p>
        </p:txBody>
      </p:sp>
    </p:spTree>
    <p:extLst>
      <p:ext uri="{BB962C8B-B14F-4D97-AF65-F5344CB8AC3E}">
        <p14:creationId xmlns:p14="http://schemas.microsoft.com/office/powerpoint/2010/main" val="2356426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28650" y="1708058"/>
            <a:ext cx="4531179" cy="4351338"/>
          </a:xfrm>
        </p:spPr>
        <p:txBody>
          <a:bodyPr/>
          <a:lstStyle/>
          <a:p>
            <a:pPr>
              <a:spcBef>
                <a:spcPts val="1200"/>
              </a:spcBef>
            </a:pPr>
            <a:r>
              <a:rPr lang="en-US" b="1" dirty="0"/>
              <a:t>“[predictive modeling] is not a substitute for intuition, but rather a complement” </a:t>
            </a:r>
            <a:r>
              <a:rPr lang="en-US" sz="1800" dirty="0"/>
              <a:t>~Ayres, 2007 in Super Crunchers: Why Thinking–By–Numbers Is The New Way To Be </a:t>
            </a:r>
            <a:r>
              <a:rPr lang="en-US" sz="1800" dirty="0" smtClean="0"/>
              <a:t>Smart</a:t>
            </a:r>
          </a:p>
          <a:p>
            <a:pPr>
              <a:spcBef>
                <a:spcPts val="1200"/>
              </a:spcBef>
            </a:pPr>
            <a:endParaRPr lang="en-US" sz="1800" b="1" dirty="0">
              <a:solidFill>
                <a:srgbClr val="C99700"/>
              </a:solidFill>
            </a:endParaRPr>
          </a:p>
          <a:p>
            <a:pPr>
              <a:spcBef>
                <a:spcPts val="600"/>
              </a:spcBef>
            </a:pPr>
            <a:r>
              <a:rPr lang="en-US" dirty="0"/>
              <a:t>Have to mind the correlation in the data</a:t>
            </a:r>
          </a:p>
          <a:p>
            <a:pPr lvl="1">
              <a:spcBef>
                <a:spcPts val="600"/>
              </a:spcBef>
            </a:pPr>
            <a:r>
              <a:rPr lang="en-US" sz="2400" b="1" dirty="0" smtClean="0">
                <a:solidFill>
                  <a:srgbClr val="C99700"/>
                </a:solidFill>
              </a:rPr>
              <a:t>Don’t just do </a:t>
            </a:r>
            <a:r>
              <a:rPr lang="en-US" sz="2400" b="1" dirty="0">
                <a:solidFill>
                  <a:srgbClr val="C99700"/>
                </a:solidFill>
              </a:rPr>
              <a:t>random </a:t>
            </a:r>
            <a:r>
              <a:rPr lang="en-US" sz="2400" b="1" dirty="0" smtClean="0">
                <a:solidFill>
                  <a:srgbClr val="C99700"/>
                </a:solidFill>
              </a:rPr>
              <a:t>cross-validation!!!</a:t>
            </a:r>
            <a:endParaRPr lang="en-US" sz="2400" b="1" dirty="0">
              <a:solidFill>
                <a:srgbClr val="C99700"/>
              </a:solidFill>
            </a:endParaRPr>
          </a:p>
          <a:p>
            <a:pPr lvl="1">
              <a:spcBef>
                <a:spcPts val="600"/>
              </a:spcBef>
            </a:pPr>
            <a:r>
              <a:rPr lang="en-US" sz="2400" dirty="0"/>
              <a:t>Use blocking methods</a:t>
            </a:r>
          </a:p>
          <a:p>
            <a:pPr lvl="1">
              <a:spcBef>
                <a:spcPts val="600"/>
              </a:spcBef>
            </a:pPr>
            <a:endParaRPr lang="en-US" sz="2200" dirty="0"/>
          </a:p>
          <a:p>
            <a:pPr>
              <a:spcBef>
                <a:spcPts val="600"/>
              </a:spcBef>
            </a:pPr>
            <a:r>
              <a:rPr lang="en-US" dirty="0"/>
              <a:t>Have to mind the loss function</a:t>
            </a:r>
          </a:p>
          <a:p>
            <a:pPr>
              <a:spcBef>
                <a:spcPts val="600"/>
              </a:spcBef>
            </a:pPr>
            <a:endParaRPr lang="en-US" b="1" dirty="0" smtClean="0">
              <a:solidFill>
                <a:srgbClr val="C99700"/>
              </a:solidFill>
            </a:endParaRPr>
          </a:p>
        </p:txBody>
      </p:sp>
      <p:pic>
        <p:nvPicPr>
          <p:cNvPr id="7" name="Picture 6"/>
          <p:cNvPicPr>
            <a:picLocks noChangeAspect="1"/>
          </p:cNvPicPr>
          <p:nvPr/>
        </p:nvPicPr>
        <p:blipFill rotWithShape="1">
          <a:blip r:embed="rId3"/>
          <a:srcRect l="7629" t="19516"/>
          <a:stretch/>
        </p:blipFill>
        <p:spPr>
          <a:xfrm>
            <a:off x="5159829" y="1717121"/>
            <a:ext cx="3714018" cy="4443585"/>
          </a:xfrm>
          <a:prstGeom prst="rect">
            <a:avLst/>
          </a:prstGeom>
        </p:spPr>
      </p:pic>
      <p:sp>
        <p:nvSpPr>
          <p:cNvPr id="8" name="TextBox 7"/>
          <p:cNvSpPr txBox="1"/>
          <p:nvPr/>
        </p:nvSpPr>
        <p:spPr>
          <a:xfrm>
            <a:off x="7499753" y="5852929"/>
            <a:ext cx="1374094" cy="307777"/>
          </a:xfrm>
          <a:prstGeom prst="rect">
            <a:avLst/>
          </a:prstGeom>
          <a:noFill/>
        </p:spPr>
        <p:txBody>
          <a:bodyPr wrap="none" rtlCol="0">
            <a:spAutoFit/>
          </a:bodyPr>
          <a:lstStyle/>
          <a:p>
            <a:r>
              <a:rPr lang="en-US" sz="1400" b="1" dirty="0" smtClean="0">
                <a:solidFill>
                  <a:schemeClr val="bg1"/>
                </a:solidFill>
              </a:rPr>
              <a:t>by</a:t>
            </a:r>
            <a:r>
              <a:rPr lang="en-US" sz="1400" b="1" cap="all" dirty="0" smtClean="0">
                <a:solidFill>
                  <a:schemeClr val="bg1"/>
                </a:solidFill>
              </a:rPr>
              <a:t> J</a:t>
            </a:r>
            <a:r>
              <a:rPr lang="en-US" sz="1400" b="1" cap="all" dirty="0">
                <a:solidFill>
                  <a:schemeClr val="bg1"/>
                </a:solidFill>
              </a:rPr>
              <a:t>. J. </a:t>
            </a:r>
            <a:r>
              <a:rPr lang="en-US" sz="1400" b="1" cap="all" dirty="0" smtClean="0">
                <a:solidFill>
                  <a:schemeClr val="bg1"/>
                </a:solidFill>
              </a:rPr>
              <a:t>SEMPÉ</a:t>
            </a:r>
            <a:endParaRPr lang="en-US" sz="1400" b="1" cap="all" dirty="0">
              <a:solidFill>
                <a:schemeClr val="bg1"/>
              </a:solidFill>
            </a:endParaRPr>
          </a:p>
        </p:txBody>
      </p:sp>
    </p:spTree>
    <p:extLst>
      <p:ext uri="{BB962C8B-B14F-4D97-AF65-F5344CB8AC3E}">
        <p14:creationId xmlns:p14="http://schemas.microsoft.com/office/powerpoint/2010/main" val="28638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628650" y="1263920"/>
            <a:ext cx="7886700" cy="4987927"/>
          </a:xfrm>
        </p:spPr>
        <p:txBody>
          <a:bodyPr/>
          <a:lstStyle/>
          <a:p>
            <a:pPr>
              <a:spcBef>
                <a:spcPts val="200"/>
              </a:spcBef>
            </a:pPr>
            <a:r>
              <a:rPr lang="en-US" sz="1100" dirty="0"/>
              <a:t>R Core Team (2017). R: A language and environment for statistical computing. </a:t>
            </a:r>
            <a:r>
              <a:rPr lang="en-US" sz="1100" dirty="0" smtClean="0"/>
              <a:t>R Foundation </a:t>
            </a:r>
            <a:r>
              <a:rPr lang="en-US" sz="1100" dirty="0"/>
              <a:t>for Statistical Computing, Vienna, Austria. </a:t>
            </a:r>
            <a:r>
              <a:rPr lang="en-US" sz="1100" dirty="0" smtClean="0"/>
              <a:t>URL </a:t>
            </a:r>
            <a:r>
              <a:rPr lang="en-US" sz="1100" dirty="0">
                <a:hlinkClick r:id="rId3"/>
              </a:rPr>
              <a:t>https://www.R-project.org</a:t>
            </a:r>
            <a:r>
              <a:rPr lang="en-US" sz="1100" dirty="0" smtClean="0">
                <a:hlinkClick r:id="rId3"/>
              </a:rPr>
              <a:t>/</a:t>
            </a:r>
            <a:r>
              <a:rPr lang="en-US" sz="1100" dirty="0" smtClean="0"/>
              <a:t> . </a:t>
            </a:r>
            <a:r>
              <a:rPr lang="en-US" sz="1100" dirty="0"/>
              <a:t>R version 3.4.0 (2017-04-21) -- "You Stupid Darkness"  </a:t>
            </a:r>
          </a:p>
          <a:p>
            <a:pPr>
              <a:spcBef>
                <a:spcPts val="200"/>
              </a:spcBef>
            </a:pPr>
            <a:r>
              <a:rPr lang="en-US" sz="1100" dirty="0" err="1"/>
              <a:t>Taiyun</a:t>
            </a:r>
            <a:r>
              <a:rPr lang="en-US" sz="1100" dirty="0"/>
              <a:t> Wei and </a:t>
            </a:r>
            <a:r>
              <a:rPr lang="en-US" sz="1100" dirty="0" err="1"/>
              <a:t>Viliam</a:t>
            </a:r>
            <a:r>
              <a:rPr lang="en-US" sz="1100" dirty="0"/>
              <a:t> </a:t>
            </a:r>
            <a:r>
              <a:rPr lang="en-US" sz="1100" dirty="0" err="1"/>
              <a:t>Simko</a:t>
            </a:r>
            <a:r>
              <a:rPr lang="en-US" sz="1100" dirty="0"/>
              <a:t> (2016). </a:t>
            </a:r>
            <a:r>
              <a:rPr lang="en-US" sz="1100" dirty="0" err="1"/>
              <a:t>corrplot</a:t>
            </a:r>
            <a:r>
              <a:rPr lang="en-US" sz="1100" dirty="0"/>
              <a:t>: Visualization of a </a:t>
            </a:r>
            <a:r>
              <a:rPr lang="en-US" sz="1100" dirty="0" smtClean="0"/>
              <a:t>Correlation Matrix</a:t>
            </a:r>
            <a:r>
              <a:rPr lang="en-US" sz="1100" dirty="0"/>
              <a:t>. R package version 0.77. </a:t>
            </a:r>
            <a:r>
              <a:rPr lang="en-US" sz="1100" dirty="0">
                <a:hlinkClick r:id="rId4"/>
              </a:rPr>
              <a:t>https://</a:t>
            </a:r>
            <a:r>
              <a:rPr lang="en-US" sz="1100" dirty="0" smtClean="0">
                <a:hlinkClick r:id="rId4"/>
              </a:rPr>
              <a:t>CRAN.R-project.org/package=corrplot</a:t>
            </a:r>
            <a:r>
              <a:rPr lang="en-US" sz="1100" dirty="0" smtClean="0"/>
              <a:t> </a:t>
            </a:r>
            <a:endParaRPr lang="en-US" sz="1100" dirty="0"/>
          </a:p>
          <a:p>
            <a:pPr>
              <a:spcBef>
                <a:spcPts val="200"/>
              </a:spcBef>
            </a:pPr>
            <a:r>
              <a:rPr lang="en-US" sz="1100" dirty="0" err="1"/>
              <a:t>Pebesma</a:t>
            </a:r>
            <a:r>
              <a:rPr lang="en-US" sz="1100" dirty="0"/>
              <a:t>, E.J., R.S. </a:t>
            </a:r>
            <a:r>
              <a:rPr lang="en-US" sz="1100" dirty="0" err="1"/>
              <a:t>Bivand</a:t>
            </a:r>
            <a:r>
              <a:rPr lang="en-US" sz="1100" dirty="0"/>
              <a:t>, 2005. Classes and methods for spatial data in R. </a:t>
            </a:r>
            <a:r>
              <a:rPr lang="en-US" sz="1100" dirty="0" smtClean="0"/>
              <a:t>R News </a:t>
            </a:r>
            <a:r>
              <a:rPr lang="en-US" sz="1100" dirty="0"/>
              <a:t>5 (2), </a:t>
            </a:r>
            <a:r>
              <a:rPr lang="en-US" sz="1100" dirty="0">
                <a:hlinkClick r:id="rId5"/>
              </a:rPr>
              <a:t>https://cran.r-project.org/doc/Rnews</a:t>
            </a:r>
            <a:r>
              <a:rPr lang="en-US" sz="1100" dirty="0" smtClean="0">
                <a:hlinkClick r:id="rId5"/>
              </a:rPr>
              <a:t>/</a:t>
            </a:r>
            <a:r>
              <a:rPr lang="en-US" sz="1100" dirty="0" smtClean="0"/>
              <a:t> .</a:t>
            </a:r>
            <a:endParaRPr lang="en-US" sz="1100" dirty="0"/>
          </a:p>
          <a:p>
            <a:pPr>
              <a:spcBef>
                <a:spcPts val="200"/>
              </a:spcBef>
            </a:pPr>
            <a:r>
              <a:rPr lang="en-US" sz="1100" dirty="0" smtClean="0"/>
              <a:t>Roger </a:t>
            </a:r>
            <a:r>
              <a:rPr lang="en-US" sz="1100" dirty="0"/>
              <a:t>S. </a:t>
            </a:r>
            <a:r>
              <a:rPr lang="en-US" sz="1100" dirty="0" err="1"/>
              <a:t>Bivand</a:t>
            </a:r>
            <a:r>
              <a:rPr lang="en-US" sz="1100" dirty="0"/>
              <a:t>, </a:t>
            </a:r>
            <a:r>
              <a:rPr lang="en-US" sz="1100" dirty="0" err="1"/>
              <a:t>Edzer</a:t>
            </a:r>
            <a:r>
              <a:rPr lang="en-US" sz="1100" dirty="0"/>
              <a:t> </a:t>
            </a:r>
            <a:r>
              <a:rPr lang="en-US" sz="1100" dirty="0" err="1"/>
              <a:t>Pebesma</a:t>
            </a:r>
            <a:r>
              <a:rPr lang="en-US" sz="1100" dirty="0"/>
              <a:t>, </a:t>
            </a:r>
            <a:r>
              <a:rPr lang="en-US" sz="1100" dirty="0" err="1"/>
              <a:t>Virgilio</a:t>
            </a:r>
            <a:r>
              <a:rPr lang="en-US" sz="1100" dirty="0"/>
              <a:t> Gomez-Rubio, 2013. Applied </a:t>
            </a:r>
            <a:r>
              <a:rPr lang="en-US" sz="1100" dirty="0" smtClean="0"/>
              <a:t>spatial data </a:t>
            </a:r>
            <a:r>
              <a:rPr lang="en-US" sz="1100" dirty="0"/>
              <a:t>analysis with R, Second edition. Springer, NY. </a:t>
            </a:r>
            <a:r>
              <a:rPr lang="en-US" sz="1100" dirty="0">
                <a:hlinkClick r:id="rId6"/>
              </a:rPr>
              <a:t>http://www.asdar-book.org</a:t>
            </a:r>
            <a:r>
              <a:rPr lang="en-US" sz="1100" dirty="0" smtClean="0">
                <a:hlinkClick r:id="rId6"/>
              </a:rPr>
              <a:t>/</a:t>
            </a:r>
            <a:r>
              <a:rPr lang="en-US" sz="1100" dirty="0" smtClean="0"/>
              <a:t> </a:t>
            </a:r>
            <a:endParaRPr lang="en-US" sz="1100" dirty="0"/>
          </a:p>
          <a:p>
            <a:pPr>
              <a:spcBef>
                <a:spcPts val="200"/>
              </a:spcBef>
            </a:pPr>
            <a:r>
              <a:rPr lang="en-US" sz="1100" dirty="0"/>
              <a:t>Terry </a:t>
            </a:r>
            <a:r>
              <a:rPr lang="en-US" sz="1100" dirty="0" err="1"/>
              <a:t>Therneau</a:t>
            </a:r>
            <a:r>
              <a:rPr lang="en-US" sz="1100" dirty="0"/>
              <a:t>, Beth Atkinson and Brian Ripley (2017). </a:t>
            </a:r>
            <a:r>
              <a:rPr lang="en-US" sz="1100" dirty="0" err="1"/>
              <a:t>rpart</a:t>
            </a:r>
            <a:r>
              <a:rPr lang="en-US" sz="1100" dirty="0"/>
              <a:t>: </a:t>
            </a:r>
            <a:r>
              <a:rPr lang="en-US" sz="1100" dirty="0" smtClean="0"/>
              <a:t>Recursive Partitioning </a:t>
            </a:r>
            <a:r>
              <a:rPr lang="en-US" sz="1100" dirty="0"/>
              <a:t>and Regression Trees. R package version </a:t>
            </a:r>
            <a:r>
              <a:rPr lang="en-US" sz="1100" dirty="0" smtClean="0"/>
              <a:t>4.1-11. </a:t>
            </a:r>
            <a:r>
              <a:rPr lang="en-US" sz="1100" dirty="0" smtClean="0">
                <a:hlinkClick r:id="rId7"/>
              </a:rPr>
              <a:t>https</a:t>
            </a:r>
            <a:r>
              <a:rPr lang="en-US" sz="1100" dirty="0">
                <a:hlinkClick r:id="rId7"/>
              </a:rPr>
              <a:t>://</a:t>
            </a:r>
            <a:r>
              <a:rPr lang="en-US" sz="1100" dirty="0" smtClean="0">
                <a:hlinkClick r:id="rId7"/>
              </a:rPr>
              <a:t>CRAN.R-project.org/package=rpart</a:t>
            </a:r>
            <a:r>
              <a:rPr lang="en-US" sz="1100" dirty="0" smtClean="0"/>
              <a:t> </a:t>
            </a:r>
            <a:endParaRPr lang="en-US" sz="1100" dirty="0"/>
          </a:p>
          <a:p>
            <a:pPr>
              <a:spcBef>
                <a:spcPts val="200"/>
              </a:spcBef>
            </a:pPr>
            <a:r>
              <a:rPr lang="en-US" sz="1100" dirty="0"/>
              <a:t>A. </a:t>
            </a:r>
            <a:r>
              <a:rPr lang="en-US" sz="1100" dirty="0" err="1"/>
              <a:t>Liaw</a:t>
            </a:r>
            <a:r>
              <a:rPr lang="en-US" sz="1100" dirty="0"/>
              <a:t> and M. Wiener (2002). Classification and Regression by </a:t>
            </a:r>
            <a:r>
              <a:rPr lang="en-US" sz="1100" dirty="0" err="1"/>
              <a:t>randomForest</a:t>
            </a:r>
            <a:r>
              <a:rPr lang="en-US" sz="1100" dirty="0"/>
              <a:t>. </a:t>
            </a:r>
            <a:r>
              <a:rPr lang="en-US" sz="1100" dirty="0" smtClean="0"/>
              <a:t>R News </a:t>
            </a:r>
            <a:r>
              <a:rPr lang="en-US" sz="1100" dirty="0"/>
              <a:t>2(3), 18--22</a:t>
            </a:r>
            <a:r>
              <a:rPr lang="en-US" sz="1100" dirty="0" smtClean="0"/>
              <a:t>. </a:t>
            </a:r>
          </a:p>
          <a:p>
            <a:pPr>
              <a:spcBef>
                <a:spcPts val="200"/>
              </a:spcBef>
            </a:pPr>
            <a:r>
              <a:rPr lang="en-US" sz="1100" dirty="0"/>
              <a:t>Robert J. </a:t>
            </a:r>
            <a:r>
              <a:rPr lang="en-US" sz="1100" dirty="0" err="1"/>
              <a:t>Hijmans</a:t>
            </a:r>
            <a:r>
              <a:rPr lang="en-US" sz="1100" dirty="0"/>
              <a:t> (2016). raster: Geographic Data Analysis and Modeling. R package version 2.5-8. </a:t>
            </a:r>
            <a:r>
              <a:rPr lang="en-US" sz="1100" dirty="0">
                <a:hlinkClick r:id="rId8"/>
              </a:rPr>
              <a:t>https://</a:t>
            </a:r>
            <a:r>
              <a:rPr lang="en-US" sz="1100" dirty="0" smtClean="0">
                <a:hlinkClick r:id="rId8"/>
              </a:rPr>
              <a:t>CRAN.R-project.org/package=raster</a:t>
            </a:r>
            <a:r>
              <a:rPr lang="en-US" sz="1100" dirty="0" smtClean="0"/>
              <a:t> </a:t>
            </a:r>
            <a:endParaRPr lang="en-US" sz="1100" dirty="0"/>
          </a:p>
          <a:p>
            <a:pPr>
              <a:spcBef>
                <a:spcPts val="200"/>
              </a:spcBef>
            </a:pPr>
            <a:r>
              <a:rPr lang="en-US" sz="1100" dirty="0"/>
              <a:t>Roger </a:t>
            </a:r>
            <a:r>
              <a:rPr lang="en-US" sz="1100" dirty="0" err="1"/>
              <a:t>Bivand</a:t>
            </a:r>
            <a:r>
              <a:rPr lang="en-US" sz="1100" dirty="0"/>
              <a:t> and Colin </a:t>
            </a:r>
            <a:r>
              <a:rPr lang="en-US" sz="1100" dirty="0" err="1"/>
              <a:t>Rundel</a:t>
            </a:r>
            <a:r>
              <a:rPr lang="en-US" sz="1100" dirty="0"/>
              <a:t> (2017). </a:t>
            </a:r>
            <a:r>
              <a:rPr lang="en-US" sz="1100" dirty="0" err="1"/>
              <a:t>rgeos</a:t>
            </a:r>
            <a:r>
              <a:rPr lang="en-US" sz="1100" dirty="0"/>
              <a:t>: Interface to Geometry Engine - Open Source (GEOS). R package version 0.3-23. </a:t>
            </a:r>
            <a:r>
              <a:rPr lang="en-US" sz="1100" dirty="0">
                <a:hlinkClick r:id="rId9"/>
              </a:rPr>
              <a:t>https://</a:t>
            </a:r>
            <a:r>
              <a:rPr lang="en-US" sz="1100" dirty="0" smtClean="0">
                <a:hlinkClick r:id="rId9"/>
              </a:rPr>
              <a:t>CRAN.R-project.org/package=rgeos</a:t>
            </a:r>
            <a:r>
              <a:rPr lang="en-US" sz="1100" dirty="0" smtClean="0"/>
              <a:t> </a:t>
            </a:r>
            <a:endParaRPr lang="en-US" sz="1100" dirty="0"/>
          </a:p>
          <a:p>
            <a:pPr>
              <a:spcBef>
                <a:spcPts val="200"/>
              </a:spcBef>
            </a:pPr>
            <a:r>
              <a:rPr lang="en-US" sz="1100" dirty="0"/>
              <a:t>Roger </a:t>
            </a:r>
            <a:r>
              <a:rPr lang="en-US" sz="1100" dirty="0" err="1"/>
              <a:t>Bivand</a:t>
            </a:r>
            <a:r>
              <a:rPr lang="en-US" sz="1100" dirty="0"/>
              <a:t>, Tim </a:t>
            </a:r>
            <a:r>
              <a:rPr lang="en-US" sz="1100" dirty="0" err="1"/>
              <a:t>Keitt</a:t>
            </a:r>
            <a:r>
              <a:rPr lang="en-US" sz="1100" dirty="0"/>
              <a:t> and Barry </a:t>
            </a:r>
            <a:r>
              <a:rPr lang="en-US" sz="1100" dirty="0" err="1"/>
              <a:t>Rowlingson</a:t>
            </a:r>
            <a:r>
              <a:rPr lang="en-US" sz="1100" dirty="0"/>
              <a:t> (2017). </a:t>
            </a:r>
            <a:r>
              <a:rPr lang="en-US" sz="1100" dirty="0" err="1"/>
              <a:t>rgdal</a:t>
            </a:r>
            <a:r>
              <a:rPr lang="en-US" sz="1100" dirty="0"/>
              <a:t>: Bindings for the Geospatial Data Abstraction Library. R package version 1.2-7. </a:t>
            </a:r>
            <a:r>
              <a:rPr lang="en-US" sz="1100" dirty="0">
                <a:hlinkClick r:id="rId10"/>
              </a:rPr>
              <a:t>https://</a:t>
            </a:r>
            <a:r>
              <a:rPr lang="en-US" sz="1100" dirty="0" smtClean="0">
                <a:hlinkClick r:id="rId10"/>
              </a:rPr>
              <a:t>CRAN.R-project.org/package=rgdal</a:t>
            </a:r>
            <a:r>
              <a:rPr lang="en-US" sz="1100" dirty="0" smtClean="0"/>
              <a:t> </a:t>
            </a:r>
            <a:endParaRPr lang="en-US" sz="1100" dirty="0"/>
          </a:p>
          <a:p>
            <a:pPr>
              <a:spcBef>
                <a:spcPts val="200"/>
              </a:spcBef>
            </a:pPr>
            <a:r>
              <a:rPr lang="en-US" sz="1100" dirty="0"/>
              <a:t>Edmund M. Hart and </a:t>
            </a:r>
            <a:r>
              <a:rPr lang="en-US" sz="1100" dirty="0" err="1"/>
              <a:t>Kendon</a:t>
            </a:r>
            <a:r>
              <a:rPr lang="en-US" sz="1100" dirty="0"/>
              <a:t> Bell (2015) prism: Download data from the Oregon prism project. R package version 0.0.6 </a:t>
            </a:r>
            <a:r>
              <a:rPr lang="en-US" sz="1100" dirty="0">
                <a:hlinkClick r:id="rId11"/>
              </a:rPr>
              <a:t>http://</a:t>
            </a:r>
            <a:r>
              <a:rPr lang="en-US" sz="1100" dirty="0" smtClean="0">
                <a:hlinkClick r:id="rId11"/>
              </a:rPr>
              <a:t>github.com/ropensci/prism</a:t>
            </a:r>
            <a:r>
              <a:rPr lang="en-US" sz="1100" dirty="0" smtClean="0"/>
              <a:t>  </a:t>
            </a:r>
            <a:r>
              <a:rPr lang="en-US" sz="1100" dirty="0"/>
              <a:t>DOI: </a:t>
            </a:r>
            <a:r>
              <a:rPr lang="en-US" sz="1100" dirty="0" smtClean="0"/>
              <a:t>10.5281/zenodo.33663 </a:t>
            </a:r>
            <a:endParaRPr lang="en-US" sz="1100" dirty="0"/>
          </a:p>
          <a:p>
            <a:pPr>
              <a:spcBef>
                <a:spcPts val="200"/>
              </a:spcBef>
            </a:pPr>
            <a:r>
              <a:rPr lang="en-US" sz="1100" dirty="0"/>
              <a:t>USDA-NRCS Soil Survey Staff (2016). </a:t>
            </a:r>
            <a:r>
              <a:rPr lang="en-US" sz="1100" dirty="0" err="1"/>
              <a:t>sharpshootR</a:t>
            </a:r>
            <a:r>
              <a:rPr lang="en-US" sz="1100" dirty="0"/>
              <a:t>: A Soil Survey Toolkit. R package version 1.0. </a:t>
            </a:r>
            <a:r>
              <a:rPr lang="en-US" sz="1100" dirty="0">
                <a:hlinkClick r:id="rId12"/>
              </a:rPr>
              <a:t>https://</a:t>
            </a:r>
            <a:r>
              <a:rPr lang="en-US" sz="1100" dirty="0" smtClean="0">
                <a:hlinkClick r:id="rId12"/>
              </a:rPr>
              <a:t>CRAN.R-project.org/package=sharpshootR</a:t>
            </a:r>
            <a:r>
              <a:rPr lang="en-US" sz="1100" dirty="0" smtClean="0"/>
              <a:t> </a:t>
            </a:r>
            <a:endParaRPr lang="en-US" sz="1100" dirty="0"/>
          </a:p>
          <a:p>
            <a:pPr>
              <a:spcBef>
                <a:spcPts val="200"/>
              </a:spcBef>
            </a:pPr>
            <a:r>
              <a:rPr lang="en-US" sz="1100" dirty="0"/>
              <a:t>Hadley Wickham (2007). Reshaping Data with the reshape Package. Journal of Statistical Software, 21(12), 1-20. URL </a:t>
            </a:r>
            <a:r>
              <a:rPr lang="en-US" sz="1100" dirty="0">
                <a:hlinkClick r:id="rId13"/>
              </a:rPr>
              <a:t>http://www.jstatsoft.org/v21/i12</a:t>
            </a:r>
            <a:r>
              <a:rPr lang="en-US" sz="1100" dirty="0" smtClean="0">
                <a:hlinkClick r:id="rId13"/>
              </a:rPr>
              <a:t>/</a:t>
            </a:r>
            <a:r>
              <a:rPr lang="en-US" sz="1100" dirty="0" smtClean="0"/>
              <a:t> .</a:t>
            </a:r>
          </a:p>
          <a:p>
            <a:pPr>
              <a:spcBef>
                <a:spcPts val="200"/>
              </a:spcBef>
            </a:pPr>
            <a:r>
              <a:rPr lang="en-US" sz="1100" dirty="0"/>
              <a:t>Nathaniel W. Chaney, Eric F. Wood, Alexander B. </a:t>
            </a:r>
            <a:r>
              <a:rPr lang="en-US" sz="1100" dirty="0" err="1"/>
              <a:t>McBratney</a:t>
            </a:r>
            <a:r>
              <a:rPr lang="en-US" sz="1100" dirty="0"/>
              <a:t>, Jonathan W. Hempel, Travis W. </a:t>
            </a:r>
            <a:r>
              <a:rPr lang="en-US" sz="1100" dirty="0" err="1"/>
              <a:t>Nauman</a:t>
            </a:r>
            <a:r>
              <a:rPr lang="en-US" sz="1100" dirty="0"/>
              <a:t>, Colby W. </a:t>
            </a:r>
            <a:r>
              <a:rPr lang="en-US" sz="1100" dirty="0" err="1"/>
              <a:t>Brungard</a:t>
            </a:r>
            <a:r>
              <a:rPr lang="en-US" sz="1100" dirty="0"/>
              <a:t>, Nathan P. </a:t>
            </a:r>
            <a:r>
              <a:rPr lang="en-US" sz="1100" dirty="0" err="1"/>
              <a:t>Odgers</a:t>
            </a:r>
            <a:r>
              <a:rPr lang="en-US" sz="1100" dirty="0"/>
              <a:t>, POLARIS: A 30-meter probabilistic soil series map of the contiguous United States, </a:t>
            </a:r>
            <a:r>
              <a:rPr lang="en-US" sz="1100" dirty="0" err="1"/>
              <a:t>Geoderma</a:t>
            </a:r>
            <a:r>
              <a:rPr lang="en-US" sz="1100" dirty="0"/>
              <a:t>, Volume 274, 15 July 2016, Pages 54-67, ISSN </a:t>
            </a:r>
            <a:r>
              <a:rPr lang="en-US" sz="1100" dirty="0" smtClean="0"/>
              <a:t>0016-7061, </a:t>
            </a:r>
            <a:r>
              <a:rPr lang="en-US" sz="1100" dirty="0" smtClean="0">
                <a:hlinkClick r:id="rId14"/>
              </a:rPr>
              <a:t>https</a:t>
            </a:r>
            <a:r>
              <a:rPr lang="en-US" sz="1100" dirty="0">
                <a:hlinkClick r:id="rId14"/>
              </a:rPr>
              <a:t>://doi.org/10.1016/j.geoderma.2016.03.025</a:t>
            </a:r>
            <a:r>
              <a:rPr lang="en-US" sz="1100" dirty="0" smtClean="0"/>
              <a:t>. </a:t>
            </a:r>
          </a:p>
          <a:p>
            <a:pPr>
              <a:spcBef>
                <a:spcPts val="200"/>
              </a:spcBef>
            </a:pPr>
            <a:r>
              <a:rPr lang="en-US" sz="1100" dirty="0"/>
              <a:t>Flint, L. E., Flint, A. L., Thorne, J. H., &amp; Boynton, R. (2013). Fine-scale hydrologic modeling for regional landscape applications: the California Basin Characterization Model development and performance. Ecological Processes, 2(1), 25. </a:t>
            </a:r>
            <a:r>
              <a:rPr lang="en-US" sz="1100" dirty="0">
                <a:hlinkClick r:id="rId15"/>
              </a:rPr>
              <a:t>https://ecologicalprocesses.springeropen.com/articles/10.1186/2192-1709-2-</a:t>
            </a:r>
            <a:r>
              <a:rPr lang="en-US" sz="1100" dirty="0" smtClean="0">
                <a:hlinkClick r:id="rId15"/>
              </a:rPr>
              <a:t>25</a:t>
            </a:r>
            <a:r>
              <a:rPr lang="en-US" sz="1100" dirty="0" smtClean="0"/>
              <a:t> </a:t>
            </a:r>
          </a:p>
          <a:p>
            <a:pPr>
              <a:spcBef>
                <a:spcPts val="200"/>
              </a:spcBef>
            </a:pPr>
            <a:endParaRPr lang="en-US" sz="1100" dirty="0" smtClean="0"/>
          </a:p>
          <a:p>
            <a:pPr>
              <a:spcBef>
                <a:spcPts val="200"/>
              </a:spcBef>
            </a:pPr>
            <a:endParaRPr lang="en-US" sz="1100" dirty="0" smtClean="0"/>
          </a:p>
        </p:txBody>
      </p:sp>
    </p:spTree>
    <p:extLst>
      <p:ext uri="{BB962C8B-B14F-4D97-AF65-F5344CB8AC3E}">
        <p14:creationId xmlns:p14="http://schemas.microsoft.com/office/powerpoint/2010/main" val="3433954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6" name="Picture 2" descr="Image result for sempe rain"/>
          <p:cNvPicPr>
            <a:picLocks noChangeAspect="1" noChangeArrowheads="1"/>
          </p:cNvPicPr>
          <p:nvPr/>
        </p:nvPicPr>
        <p:blipFill rotWithShape="1">
          <a:blip r:embed="rId2">
            <a:extLst>
              <a:ext uri="{28A0092B-C50C-407E-A947-70E740481C1C}">
                <a14:useLocalDpi xmlns:a14="http://schemas.microsoft.com/office/drawing/2010/main" val="0"/>
              </a:ext>
            </a:extLst>
          </a:blip>
          <a:srcRect l="8277" t="20307" r="4791" b="4377"/>
          <a:stretch/>
        </p:blipFill>
        <p:spPr bwMode="auto">
          <a:xfrm>
            <a:off x="2668169" y="1690688"/>
            <a:ext cx="3847031" cy="4443984"/>
          </a:xfrm>
          <a:prstGeom prst="rect">
            <a:avLst/>
          </a:prstGeom>
          <a:noFill/>
          <a:effectLst>
            <a:softEdge rad="0"/>
          </a:effectLst>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5369520" y="5826895"/>
            <a:ext cx="1165704" cy="307777"/>
          </a:xfrm>
          <a:prstGeom prst="rect">
            <a:avLst/>
          </a:prstGeom>
          <a:noFill/>
        </p:spPr>
        <p:txBody>
          <a:bodyPr wrap="none" rtlCol="0">
            <a:spAutoFit/>
          </a:bodyPr>
          <a:lstStyle/>
          <a:p>
            <a:r>
              <a:rPr lang="en-US" sz="1400" b="1" dirty="0">
                <a:solidFill>
                  <a:schemeClr val="bg1">
                    <a:lumMod val="65000"/>
                  </a:schemeClr>
                </a:solidFill>
              </a:rPr>
              <a:t>b</a:t>
            </a:r>
            <a:r>
              <a:rPr lang="en-US" sz="1400" b="1" dirty="0" smtClean="0">
                <a:solidFill>
                  <a:schemeClr val="bg1">
                    <a:lumMod val="65000"/>
                  </a:schemeClr>
                </a:solidFill>
              </a:rPr>
              <a:t>y A. GETZ</a:t>
            </a:r>
            <a:endParaRPr lang="en-US" sz="1400" b="1" dirty="0">
              <a:solidFill>
                <a:schemeClr val="bg1">
                  <a:lumMod val="65000"/>
                </a:schemeClr>
              </a:solidFill>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l="3842" t="13447" r="39416"/>
          <a:stretch/>
        </p:blipFill>
        <p:spPr>
          <a:xfrm>
            <a:off x="351303" y="6336177"/>
            <a:ext cx="5188468" cy="521823"/>
          </a:xfrm>
          <a:prstGeom prst="rect">
            <a:avLst/>
          </a:prstGeom>
        </p:spPr>
      </p:pic>
    </p:spTree>
    <p:extLst>
      <p:ext uri="{BB962C8B-B14F-4D97-AF65-F5344CB8AC3E}">
        <p14:creationId xmlns:p14="http://schemas.microsoft.com/office/powerpoint/2010/main" val="33454904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a:t>
            </a:r>
            <a:r>
              <a:rPr lang="en-US" dirty="0" err="1" smtClean="0"/>
              <a:t>xkcd</a:t>
            </a:r>
            <a:endParaRPr lang="en-US" dirty="0"/>
          </a:p>
        </p:txBody>
      </p:sp>
      <p:pic>
        <p:nvPicPr>
          <p:cNvPr id="5" name="Content Placeholder 4"/>
          <p:cNvPicPr>
            <a:picLocks noGrp="1" noChangeAspect="1"/>
          </p:cNvPicPr>
          <p:nvPr>
            <p:ph idx="1"/>
          </p:nvPr>
        </p:nvPicPr>
        <p:blipFill>
          <a:blip r:embed="rId3"/>
          <a:stretch>
            <a:fillRect/>
          </a:stretch>
        </p:blipFill>
        <p:spPr>
          <a:xfrm>
            <a:off x="621535" y="1680656"/>
            <a:ext cx="3787849" cy="4482118"/>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59039" y="1680137"/>
            <a:ext cx="4114808" cy="4480569"/>
          </a:xfrm>
          <a:prstGeom prst="rect">
            <a:avLst/>
          </a:prstGeom>
          <a:ln>
            <a:solidFill>
              <a:srgbClr val="C99700"/>
            </a:solidFill>
          </a:ln>
        </p:spPr>
      </p:pic>
      <p:sp>
        <p:nvSpPr>
          <p:cNvPr id="6" name="TextBox 5"/>
          <p:cNvSpPr txBox="1"/>
          <p:nvPr/>
        </p:nvSpPr>
        <p:spPr>
          <a:xfrm>
            <a:off x="6776400" y="5745279"/>
            <a:ext cx="1580882" cy="307777"/>
          </a:xfrm>
          <a:prstGeom prst="rect">
            <a:avLst/>
          </a:prstGeom>
          <a:solidFill>
            <a:schemeClr val="bg1"/>
          </a:solidFill>
        </p:spPr>
        <p:txBody>
          <a:bodyPr wrap="none" rtlCol="0">
            <a:spAutoFit/>
          </a:bodyPr>
          <a:lstStyle/>
          <a:p>
            <a:r>
              <a:rPr lang="en-US" sz="1400" dirty="0" smtClean="0"/>
              <a:t>Goodness of Split</a:t>
            </a:r>
            <a:endParaRPr lang="en-US" sz="1400" dirty="0"/>
          </a:p>
        </p:txBody>
      </p:sp>
    </p:spTree>
    <p:extLst>
      <p:ext uri="{BB962C8B-B14F-4D97-AF65-F5344CB8AC3E}">
        <p14:creationId xmlns:p14="http://schemas.microsoft.com/office/powerpoint/2010/main" val="1842223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 Tree Size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F5CE9-8F03-0F49-A9D4-F985494DA90A}" type="slidenum">
              <a:rPr lang="en-US" smtClean="0"/>
              <a:pPr/>
              <a:t>25</a:t>
            </a:fld>
            <a:endParaRPr lang="en-US"/>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93373" y="1535342"/>
            <a:ext cx="6157253" cy="4641621"/>
          </a:xfrm>
          <a:prstGeom prst="rect">
            <a:avLst/>
          </a:prstGeom>
          <a:ln>
            <a:solidFill>
              <a:srgbClr val="C99700"/>
            </a:solidFill>
          </a:ln>
        </p:spPr>
      </p:pic>
    </p:spTree>
    <p:extLst>
      <p:ext uri="{BB962C8B-B14F-4D97-AF65-F5344CB8AC3E}">
        <p14:creationId xmlns:p14="http://schemas.microsoft.com/office/powerpoint/2010/main" val="3350224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Random Forest</a:t>
            </a:r>
            <a:endParaRPr lang="en-US" dirty="0"/>
          </a:p>
        </p:txBody>
      </p:sp>
      <p:pic>
        <p:nvPicPr>
          <p:cNvPr id="5" name="Content Placeholder 4"/>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4862223" y="1815152"/>
            <a:ext cx="3996126" cy="3012464"/>
          </a:xfrm>
          <a:ln>
            <a:solidFill>
              <a:srgbClr val="C99700"/>
            </a:solidFill>
          </a:ln>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6935" y="1815152"/>
            <a:ext cx="3998238" cy="4353638"/>
          </a:xfrm>
          <a:prstGeom prst="rect">
            <a:avLst/>
          </a:prstGeom>
          <a:ln>
            <a:solidFill>
              <a:srgbClr val="C99700"/>
            </a:solidFill>
          </a:ln>
        </p:spPr>
      </p:pic>
      <p:sp>
        <p:nvSpPr>
          <p:cNvPr id="8" name="Oval 7"/>
          <p:cNvSpPr/>
          <p:nvPr/>
        </p:nvSpPr>
        <p:spPr>
          <a:xfrm>
            <a:off x="2464230" y="4069466"/>
            <a:ext cx="495945" cy="1875295"/>
          </a:xfrm>
          <a:prstGeom prst="ellipse">
            <a:avLst/>
          </a:prstGeom>
          <a:noFill/>
          <a:ln w="28575">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60286" y="3321384"/>
            <a:ext cx="495945" cy="1875295"/>
          </a:xfrm>
          <a:prstGeom prst="ellipse">
            <a:avLst/>
          </a:prstGeom>
          <a:noFill/>
          <a:ln w="28575">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733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638905223"/>
              </p:ext>
            </p:extLst>
          </p:nvPr>
        </p:nvGraphicFramePr>
        <p:xfrm>
          <a:off x="3887787" y="1533931"/>
          <a:ext cx="4871097" cy="4597045"/>
        </p:xfrm>
        <a:graphic>
          <a:graphicData uri="http://schemas.openxmlformats.org/presentationml/2006/ole">
            <mc:AlternateContent xmlns:mc="http://schemas.openxmlformats.org/markup-compatibility/2006">
              <mc:Choice xmlns:v="urn:schemas-microsoft-com:vml" Requires="v">
                <p:oleObj spid="_x0000_s1289" name="Document" r:id="rId4" imgW="3301831" imgH="3123872" progId="Word.Document.12">
                  <p:embed/>
                </p:oleObj>
              </mc:Choice>
              <mc:Fallback>
                <p:oleObj name="Document" r:id="rId4" imgW="3301831" imgH="3123872" progId="Word.Document.12">
                  <p:embed/>
                  <p:pic>
                    <p:nvPicPr>
                      <p:cNvPr id="0" name=""/>
                      <p:cNvPicPr/>
                      <p:nvPr/>
                    </p:nvPicPr>
                    <p:blipFill>
                      <a:blip r:embed="rId5"/>
                      <a:stretch>
                        <a:fillRect/>
                      </a:stretch>
                    </p:blipFill>
                    <p:spPr>
                      <a:xfrm>
                        <a:off x="3887787" y="1533931"/>
                        <a:ext cx="4871097" cy="4597045"/>
                      </a:xfrm>
                      <a:prstGeom prst="rect">
                        <a:avLst/>
                      </a:prstGeom>
                      <a:noFill/>
                    </p:spPr>
                  </p:pic>
                </p:oleObj>
              </mc:Fallback>
            </mc:AlternateContent>
          </a:graphicData>
        </a:graphic>
      </p:graphicFrame>
      <p:sp>
        <p:nvSpPr>
          <p:cNvPr id="2" name="Title 1"/>
          <p:cNvSpPr>
            <a:spLocks noGrp="1"/>
          </p:cNvSpPr>
          <p:nvPr>
            <p:ph type="title"/>
          </p:nvPr>
        </p:nvSpPr>
        <p:spPr/>
        <p:txBody>
          <a:bodyPr/>
          <a:lstStyle/>
          <a:p>
            <a:r>
              <a:rPr lang="en-US" dirty="0" smtClean="0"/>
              <a:t>Results: Model Fit</a:t>
            </a:r>
            <a:endParaRPr lang="en-US" dirty="0"/>
          </a:p>
        </p:txBody>
      </p:sp>
      <p:sp>
        <p:nvSpPr>
          <p:cNvPr id="3" name="Content Placeholder 2"/>
          <p:cNvSpPr>
            <a:spLocks noGrp="1"/>
          </p:cNvSpPr>
          <p:nvPr>
            <p:ph idx="1"/>
          </p:nvPr>
        </p:nvSpPr>
        <p:spPr>
          <a:xfrm>
            <a:off x="628650" y="1564365"/>
            <a:ext cx="2483310" cy="4351338"/>
          </a:xfrm>
        </p:spPr>
        <p:txBody>
          <a:bodyPr/>
          <a:lstStyle/>
          <a:p>
            <a:pPr>
              <a:lnSpc>
                <a:spcPct val="200000"/>
              </a:lnSpc>
            </a:pPr>
            <a:r>
              <a:rPr lang="en-US" dirty="0" smtClean="0"/>
              <a:t>R2</a:t>
            </a:r>
          </a:p>
          <a:p>
            <a:pPr>
              <a:lnSpc>
                <a:spcPct val="200000"/>
              </a:lnSpc>
            </a:pPr>
            <a:r>
              <a:rPr lang="en-US" dirty="0" smtClean="0"/>
              <a:t>RMSE </a:t>
            </a:r>
          </a:p>
          <a:p>
            <a:pPr>
              <a:lnSpc>
                <a:spcPct val="200000"/>
              </a:lnSpc>
            </a:pPr>
            <a:r>
              <a:rPr lang="en-US" dirty="0" smtClean="0"/>
              <a:t>NSE</a:t>
            </a:r>
          </a:p>
          <a:p>
            <a:pPr>
              <a:lnSpc>
                <a:spcPct val="200000"/>
              </a:lnSpc>
            </a:pPr>
            <a:r>
              <a:rPr lang="en-US" dirty="0" smtClean="0"/>
              <a:t>RSR</a:t>
            </a:r>
          </a:p>
          <a:p>
            <a:pPr>
              <a:lnSpc>
                <a:spcPct val="200000"/>
              </a:lnSpc>
            </a:pPr>
            <a:r>
              <a:rPr lang="en-US" dirty="0" smtClean="0"/>
              <a:t>PBIAS</a:t>
            </a:r>
            <a:endParaRPr lang="en-US" dirty="0"/>
          </a:p>
        </p:txBody>
      </p:sp>
      <p:sp>
        <p:nvSpPr>
          <p:cNvPr id="7" name="TextBox 6"/>
          <p:cNvSpPr txBox="1"/>
          <p:nvPr/>
        </p:nvSpPr>
        <p:spPr>
          <a:xfrm>
            <a:off x="112889" y="3810000"/>
            <a:ext cx="184666" cy="369332"/>
          </a:xfrm>
          <a:prstGeom prst="rect">
            <a:avLst/>
          </a:prstGeom>
          <a:noFill/>
        </p:spPr>
        <p:txBody>
          <a:bodyPr wrap="none" rtlCol="0">
            <a:spAutoFit/>
          </a:bodyPr>
          <a:lstStyle/>
          <a:p>
            <a:endParaRPr lang="en-US" dirty="0"/>
          </a:p>
        </p:txBody>
      </p:sp>
      <p:sp>
        <p:nvSpPr>
          <p:cNvPr id="8" name="TextBox 7"/>
          <p:cNvSpPr txBox="1"/>
          <p:nvPr/>
        </p:nvSpPr>
        <p:spPr>
          <a:xfrm>
            <a:off x="366889" y="649111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55870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Model Measures of Fit</a:t>
            </a:r>
            <a:endParaRPr lang="en-US" dirty="0"/>
          </a:p>
        </p:txBody>
      </p:sp>
      <p:pic>
        <p:nvPicPr>
          <p:cNvPr id="5" name="Content Placeholder 4"/>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371600" y="1895405"/>
            <a:ext cx="6400800" cy="3446584"/>
          </a:xfrm>
          <a:ln>
            <a:solidFill>
              <a:srgbClr val="C99700"/>
            </a:solidFill>
          </a:ln>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4555" y="2100122"/>
            <a:ext cx="6400800" cy="3446584"/>
          </a:xfrm>
          <a:prstGeom prst="rect">
            <a:avLst/>
          </a:prstGeom>
          <a:ln>
            <a:solidFill>
              <a:srgbClr val="C99700"/>
            </a:solidFill>
          </a:ln>
        </p:spPr>
      </p:pic>
    </p:spTree>
    <p:extLst>
      <p:ext uri="{BB962C8B-B14F-4D97-AF65-F5344CB8AC3E}">
        <p14:creationId xmlns:p14="http://schemas.microsoft.com/office/powerpoint/2010/main" val="372764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m</a:t>
            </a:r>
            <a:r>
              <a:rPr lang="en-US" dirty="0" smtClean="0"/>
              <a:t>achine (!) learning?</a:t>
            </a:r>
            <a:endParaRPr lang="en-US" dirty="0"/>
          </a:p>
        </p:txBody>
      </p:sp>
      <p:sp>
        <p:nvSpPr>
          <p:cNvPr id="3" name="Content Placeholder 2"/>
          <p:cNvSpPr>
            <a:spLocks noGrp="1"/>
          </p:cNvSpPr>
          <p:nvPr>
            <p:ph idx="1"/>
          </p:nvPr>
        </p:nvSpPr>
        <p:spPr>
          <a:xfrm>
            <a:off x="628651" y="1825625"/>
            <a:ext cx="3089228" cy="4351338"/>
          </a:xfrm>
        </p:spPr>
        <p:txBody>
          <a:bodyPr/>
          <a:lstStyle/>
          <a:p>
            <a:pPr>
              <a:lnSpc>
                <a:spcPct val="100000"/>
              </a:lnSpc>
              <a:spcBef>
                <a:spcPts val="1200"/>
              </a:spcBef>
            </a:pPr>
            <a:r>
              <a:rPr lang="en-US" dirty="0"/>
              <a:t>T</a:t>
            </a:r>
            <a:r>
              <a:rPr lang="en-US" dirty="0" smtClean="0"/>
              <a:t>he </a:t>
            </a:r>
            <a:r>
              <a:rPr lang="en-US" dirty="0"/>
              <a:t>machine isn’t </a:t>
            </a:r>
            <a:r>
              <a:rPr lang="en-US" dirty="0" smtClean="0"/>
              <a:t>learning.</a:t>
            </a:r>
          </a:p>
          <a:p>
            <a:pPr>
              <a:lnSpc>
                <a:spcPct val="100000"/>
              </a:lnSpc>
              <a:spcBef>
                <a:spcPts val="1200"/>
              </a:spcBef>
            </a:pPr>
            <a:r>
              <a:rPr lang="en-US" dirty="0" smtClean="0"/>
              <a:t>We </a:t>
            </a:r>
            <a:r>
              <a:rPr lang="en-US" dirty="0"/>
              <a:t>are learning, but need a machine to do it</a:t>
            </a:r>
            <a:r>
              <a:rPr lang="en-US" dirty="0" smtClean="0"/>
              <a:t>.</a:t>
            </a:r>
          </a:p>
          <a:p>
            <a:pPr marL="0" indent="0">
              <a:lnSpc>
                <a:spcPct val="100000"/>
              </a:lnSpc>
              <a:spcBef>
                <a:spcPts val="1200"/>
              </a:spcBef>
              <a:buNone/>
            </a:pPr>
            <a:r>
              <a:rPr lang="en-US" dirty="0" smtClean="0"/>
              <a:t>Research question:</a:t>
            </a:r>
          </a:p>
          <a:p>
            <a:pPr>
              <a:lnSpc>
                <a:spcPct val="100000"/>
              </a:lnSpc>
              <a:spcBef>
                <a:spcPts val="1200"/>
              </a:spcBef>
            </a:pPr>
            <a:r>
              <a:rPr lang="en-US" dirty="0" smtClean="0"/>
              <a:t>1) How well can it do?</a:t>
            </a:r>
          </a:p>
          <a:p>
            <a:pPr>
              <a:lnSpc>
                <a:spcPct val="100000"/>
              </a:lnSpc>
              <a:spcBef>
                <a:spcPts val="1200"/>
              </a:spcBef>
            </a:pPr>
            <a:r>
              <a:rPr lang="en-US" dirty="0" smtClean="0"/>
              <a:t>2) Which variables are really important?</a:t>
            </a:r>
            <a:endParaRPr lang="en-US" dirty="0"/>
          </a:p>
          <a:p>
            <a:endParaRPr lang="en-US" dirty="0"/>
          </a:p>
        </p:txBody>
      </p:sp>
      <p:pic>
        <p:nvPicPr>
          <p:cNvPr id="6" name="Picture 5"/>
          <p:cNvPicPr>
            <a:picLocks noChangeAspect="1"/>
          </p:cNvPicPr>
          <p:nvPr/>
        </p:nvPicPr>
        <p:blipFill rotWithShape="1">
          <a:blip r:embed="rId3"/>
          <a:srcRect l="16803" r="14920"/>
          <a:stretch/>
        </p:blipFill>
        <p:spPr>
          <a:xfrm>
            <a:off x="4082008" y="1690688"/>
            <a:ext cx="4751883" cy="3914832"/>
          </a:xfrm>
          <a:prstGeom prst="rect">
            <a:avLst/>
          </a:prstGeom>
          <a:ln>
            <a:solidFill>
              <a:srgbClr val="C99700"/>
            </a:solidFill>
          </a:ln>
        </p:spPr>
      </p:pic>
      <p:pic>
        <p:nvPicPr>
          <p:cNvPr id="5" name="Picture 2" descr="https://i.redd.it/mb9ado57d9011.jpg"/>
          <p:cNvPicPr>
            <a:picLocks noChangeAspect="1" noChangeArrowheads="1"/>
          </p:cNvPicPr>
          <p:nvPr/>
        </p:nvPicPr>
        <p:blipFill rotWithShape="1">
          <a:blip r:embed="rId4">
            <a:extLst>
              <a:ext uri="{28A0092B-C50C-407E-A947-70E740481C1C}">
                <a14:useLocalDpi xmlns:a14="http://schemas.microsoft.com/office/drawing/2010/main" val="0"/>
              </a:ext>
            </a:extLst>
          </a:blip>
          <a:srcRect l="15060" t="10875" r="4081"/>
          <a:stretch/>
        </p:blipFill>
        <p:spPr bwMode="auto">
          <a:xfrm>
            <a:off x="3899943" y="1866569"/>
            <a:ext cx="4751883" cy="3928258"/>
          </a:xfrm>
          <a:prstGeom prst="rect">
            <a:avLst/>
          </a:prstGeom>
          <a:noFill/>
          <a:ln>
            <a:solidFill>
              <a:srgbClr val="C997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87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48666" y="1620129"/>
            <a:ext cx="5295333" cy="4643600"/>
          </a:xfrm>
          <a:prstGeom prst="rect">
            <a:avLst/>
          </a:prstGeom>
        </p:spPr>
      </p:pic>
      <p:sp>
        <p:nvSpPr>
          <p:cNvPr id="2" name="Title 1"/>
          <p:cNvSpPr>
            <a:spLocks noGrp="1"/>
          </p:cNvSpPr>
          <p:nvPr>
            <p:ph type="title"/>
          </p:nvPr>
        </p:nvSpPr>
        <p:spPr/>
        <p:txBody>
          <a:bodyPr/>
          <a:lstStyle/>
          <a:p>
            <a:r>
              <a:rPr lang="en-US" dirty="0"/>
              <a:t>What is machine (!) learning?</a:t>
            </a:r>
          </a:p>
        </p:txBody>
      </p:sp>
      <p:sp>
        <p:nvSpPr>
          <p:cNvPr id="3" name="Content Placeholder 2"/>
          <p:cNvSpPr>
            <a:spLocks noGrp="1"/>
          </p:cNvSpPr>
          <p:nvPr>
            <p:ph idx="1"/>
          </p:nvPr>
        </p:nvSpPr>
        <p:spPr>
          <a:xfrm>
            <a:off x="628650" y="1825625"/>
            <a:ext cx="3223822" cy="4351338"/>
          </a:xfrm>
        </p:spPr>
        <p:txBody>
          <a:bodyPr/>
          <a:lstStyle/>
          <a:p>
            <a:r>
              <a:rPr lang="en-US" dirty="0" smtClean="0"/>
              <a:t>Finding the </a:t>
            </a:r>
            <a:r>
              <a:rPr lang="en-US" b="1" dirty="0" smtClean="0">
                <a:solidFill>
                  <a:srgbClr val="C99700"/>
                </a:solidFill>
              </a:rPr>
              <a:t>best split </a:t>
            </a:r>
            <a:r>
              <a:rPr lang="en-US" dirty="0" smtClean="0"/>
              <a:t>in the data. </a:t>
            </a:r>
          </a:p>
          <a:p>
            <a:r>
              <a:rPr lang="en-US" dirty="0" smtClean="0"/>
              <a:t>Best means </a:t>
            </a:r>
            <a:r>
              <a:rPr lang="en-US" b="1" dirty="0" smtClean="0">
                <a:solidFill>
                  <a:srgbClr val="C99700"/>
                </a:solidFill>
              </a:rPr>
              <a:t>optimization problem.</a:t>
            </a:r>
          </a:p>
          <a:p>
            <a:r>
              <a:rPr lang="en-US" dirty="0" smtClean="0"/>
              <a:t>Need to define an objective/loss function, decision variables, and constraints.</a:t>
            </a:r>
          </a:p>
          <a:p>
            <a:r>
              <a:rPr lang="en-US" dirty="0" smtClean="0"/>
              <a:t>E.g. tree based methods. </a:t>
            </a:r>
            <a:r>
              <a:rPr lang="en-US" b="1" dirty="0" smtClean="0">
                <a:solidFill>
                  <a:srgbClr val="C99700"/>
                </a:solidFill>
              </a:rPr>
              <a:t>Decision </a:t>
            </a:r>
            <a:r>
              <a:rPr lang="en-US" b="1" dirty="0">
                <a:solidFill>
                  <a:srgbClr val="C99700"/>
                </a:solidFill>
              </a:rPr>
              <a:t>trees </a:t>
            </a:r>
            <a:r>
              <a:rPr lang="en-US" dirty="0"/>
              <a:t>look at one variable at a </a:t>
            </a:r>
            <a:r>
              <a:rPr lang="en-US" dirty="0" smtClean="0"/>
              <a:t>time.</a:t>
            </a:r>
            <a:endParaRPr lang="en-US" dirty="0"/>
          </a:p>
        </p:txBody>
      </p:sp>
      <p:grpSp>
        <p:nvGrpSpPr>
          <p:cNvPr id="25" name="Group 24"/>
          <p:cNvGrpSpPr/>
          <p:nvPr/>
        </p:nvGrpSpPr>
        <p:grpSpPr>
          <a:xfrm>
            <a:off x="4620649" y="2804813"/>
            <a:ext cx="4610457" cy="597524"/>
            <a:chOff x="4297711" y="3530528"/>
            <a:chExt cx="4610457" cy="597524"/>
          </a:xfrm>
        </p:grpSpPr>
        <p:cxnSp>
          <p:nvCxnSpPr>
            <p:cNvPr id="9" name="Straight Connector 8"/>
            <p:cNvCxnSpPr/>
            <p:nvPr/>
          </p:nvCxnSpPr>
          <p:spPr>
            <a:xfrm flipH="1">
              <a:off x="4297711" y="3829284"/>
              <a:ext cx="4322261" cy="0"/>
            </a:xfrm>
            <a:prstGeom prst="line">
              <a:avLst/>
            </a:prstGeom>
            <a:ln w="38100">
              <a:solidFill>
                <a:srgbClr val="002855"/>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rot="16200000">
              <a:off x="8327105" y="3829290"/>
              <a:ext cx="597524" cy="0"/>
              <a:chOff x="6324264" y="5381299"/>
              <a:chExt cx="597524" cy="0"/>
            </a:xfrm>
          </p:grpSpPr>
          <p:cxnSp>
            <p:nvCxnSpPr>
              <p:cNvPr id="17" name="Straight Arrow Connector 16"/>
              <p:cNvCxnSpPr/>
              <p:nvPr/>
            </p:nvCxnSpPr>
            <p:spPr>
              <a:xfrm>
                <a:off x="6618762" y="5381299"/>
                <a:ext cx="303026" cy="0"/>
              </a:xfrm>
              <a:prstGeom prst="straightConnector1">
                <a:avLst/>
              </a:prstGeom>
              <a:ln w="38100">
                <a:solidFill>
                  <a:srgbClr val="00285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324264" y="5381299"/>
                <a:ext cx="301752" cy="0"/>
              </a:xfrm>
              <a:prstGeom prst="straightConnector1">
                <a:avLst/>
              </a:prstGeom>
              <a:ln w="38100">
                <a:solidFill>
                  <a:srgbClr val="002855"/>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8598468" y="3616034"/>
              <a:ext cx="309700" cy="430887"/>
            </a:xfrm>
            <a:prstGeom prst="rect">
              <a:avLst/>
            </a:prstGeom>
            <a:noFill/>
          </p:spPr>
          <p:txBody>
            <a:bodyPr wrap="none" rtlCol="0">
              <a:spAutoFit/>
            </a:bodyPr>
            <a:lstStyle/>
            <a:p>
              <a:r>
                <a:rPr lang="en-US" sz="2200" dirty="0" smtClean="0">
                  <a:solidFill>
                    <a:srgbClr val="002855"/>
                  </a:solidFill>
                </a:rPr>
                <a:t>?</a:t>
              </a:r>
              <a:endParaRPr lang="en-US" sz="2200" dirty="0">
                <a:solidFill>
                  <a:srgbClr val="002855"/>
                </a:solidFill>
              </a:endParaRPr>
            </a:p>
          </p:txBody>
        </p:sp>
      </p:grpSp>
    </p:spTree>
    <p:extLst>
      <p:ext uri="{BB962C8B-B14F-4D97-AF65-F5344CB8AC3E}">
        <p14:creationId xmlns:p14="http://schemas.microsoft.com/office/powerpoint/2010/main" val="86054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loss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3013710" cy="4351338"/>
              </a:xfrm>
            </p:spPr>
            <p:txBody>
              <a:bodyPr/>
              <a:lstStyle/>
              <a:p>
                <a14:m>
                  <m:oMath xmlns:m="http://schemas.openxmlformats.org/officeDocument/2006/math">
                    <m:r>
                      <a:rPr lang="en-US" i="1">
                        <a:latin typeface="Cambria Math" panose="02040503050406030204" pitchFamily="18" charset="0"/>
                      </a:rPr>
                      <m:t>𝑌</m:t>
                    </m:r>
                  </m:oMath>
                </a14:m>
                <a:r>
                  <a:rPr lang="en-US" dirty="0" smtClean="0"/>
                  <a:t> : observations</a:t>
                </a:r>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 predictions</a:t>
                </a:r>
                <a:endParaRPr lang="en-US" dirty="0"/>
              </a:p>
              <a:p>
                <a:endParaRPr lang="en-US" dirty="0"/>
              </a:p>
              <a:p>
                <a:pPr marL="0" indent="0">
                  <a:buNone/>
                </a:pPr>
                <a:r>
                  <a:rPr lang="en-US" b="0" dirty="0" smtClean="0"/>
                  <a:t>1) Squared Error Loss</a:t>
                </a:r>
              </a:p>
              <a:p>
                <a:endParaRPr lang="en-US" b="0" dirty="0" smtClean="0"/>
              </a:p>
              <a:p>
                <a:endParaRPr lang="en-US" b="0" dirty="0" smtClean="0"/>
              </a:p>
              <a:p>
                <a:pPr marL="0" indent="0">
                  <a:buNone/>
                </a:pPr>
                <a:r>
                  <a:rPr lang="en-US" dirty="0" smtClean="0"/>
                  <a:t>2) Absolute Error Loss</a:t>
                </a:r>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3013710" cy="4351338"/>
              </a:xfrm>
              <a:blipFill>
                <a:blip r:embed="rId3"/>
                <a:stretch>
                  <a:fillRect l="-3232" t="-1821" r="-404"/>
                </a:stretch>
              </a:blipFill>
            </p:spPr>
            <p:txBody>
              <a:bodyPr/>
              <a:lstStyle/>
              <a:p>
                <a:r>
                  <a:rPr lang="en-US">
                    <a:noFill/>
                  </a:rPr>
                  <a:t> </a:t>
                </a:r>
              </a:p>
            </p:txBody>
          </p:sp>
        </mc:Fallback>
      </mc:AlternateContent>
      <p:sp>
        <p:nvSpPr>
          <p:cNvPr id="5" name="Rectangle 4"/>
          <p:cNvSpPr/>
          <p:nvPr/>
        </p:nvSpPr>
        <p:spPr>
          <a:xfrm>
            <a:off x="5858186" y="3555445"/>
            <a:ext cx="872355" cy="430887"/>
          </a:xfrm>
          <a:prstGeom prst="rect">
            <a:avLst/>
          </a:prstGeom>
        </p:spPr>
        <p:txBody>
          <a:bodyPr wrap="none">
            <a:spAutoFit/>
          </a:bodyPr>
          <a:lstStyle/>
          <a:p>
            <a:r>
              <a:rPr lang="en-US" sz="2200" dirty="0"/>
              <a:t>mean</a:t>
            </a:r>
          </a:p>
        </p:txBody>
      </p:sp>
      <p:sp>
        <p:nvSpPr>
          <p:cNvPr id="6" name="Rectangle 5"/>
          <p:cNvSpPr/>
          <p:nvPr/>
        </p:nvSpPr>
        <p:spPr>
          <a:xfrm>
            <a:off x="5773402" y="4893853"/>
            <a:ext cx="1127232" cy="430887"/>
          </a:xfrm>
          <a:prstGeom prst="rect">
            <a:avLst/>
          </a:prstGeom>
        </p:spPr>
        <p:txBody>
          <a:bodyPr wrap="none">
            <a:spAutoFit/>
          </a:bodyPr>
          <a:lstStyle/>
          <a:p>
            <a:r>
              <a:rPr lang="en-US" sz="2200" dirty="0"/>
              <a:t>median</a:t>
            </a:r>
          </a:p>
        </p:txBody>
      </p:sp>
      <mc:AlternateContent xmlns:mc="http://schemas.openxmlformats.org/markup-compatibility/2006" xmlns:a14="http://schemas.microsoft.com/office/drawing/2010/main">
        <mc:Choice Requires="a14">
          <p:sp>
            <p:nvSpPr>
              <p:cNvPr id="7" name="Rectangle 6"/>
              <p:cNvSpPr/>
              <p:nvPr/>
            </p:nvSpPr>
            <p:spPr>
              <a:xfrm>
                <a:off x="3285815" y="3436723"/>
                <a:ext cx="2572371" cy="912173"/>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nary>
                        <m:naryPr>
                          <m:chr m:val="∑"/>
                          <m:subHide m:val="on"/>
                          <m:supHide m:val="on"/>
                          <m:ctrlPr>
                            <a:rPr lang="en-US" sz="2200" i="1" smtClean="0">
                              <a:latin typeface="Cambria Math" panose="02040503050406030204" pitchFamily="18" charset="0"/>
                              <a:ea typeface="Cambria Math" panose="02040503050406030204" pitchFamily="18" charset="0"/>
                            </a:rPr>
                          </m:ctrlPr>
                        </m:naryPr>
                        <m:sub/>
                        <m:sup/>
                        <m:e>
                          <m:sSup>
                            <m:sSupPr>
                              <m:ctrlPr>
                                <a:rPr lang="en-US" sz="2200" i="1">
                                  <a:latin typeface="Cambria Math" panose="02040503050406030204" pitchFamily="18" charset="0"/>
                                </a:rPr>
                              </m:ctrlPr>
                            </m:sSupPr>
                            <m:e>
                              <m:r>
                                <a:rPr lang="en-US" sz="2200" i="1">
                                  <a:latin typeface="Cambria Math" panose="02040503050406030204" pitchFamily="18" charset="0"/>
                                </a:rPr>
                                <m:t>(</m:t>
                              </m:r>
                              <m:r>
                                <a:rPr lang="en-US" sz="2200" i="1">
                                  <a:latin typeface="Cambria Math" panose="02040503050406030204" pitchFamily="18" charset="0"/>
                                </a:rPr>
                                <m:t>𝑌</m:t>
                              </m:r>
                              <m:r>
                                <a:rPr lang="en-US" sz="2200" i="1">
                                  <a:latin typeface="Cambria Math" panose="02040503050406030204" pitchFamily="18" charset="0"/>
                                </a:rPr>
                                <m:t> − </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r>
                                <m:rPr>
                                  <m:nor/>
                                </m:rPr>
                                <a:rPr lang="en-US" sz="2200" dirty="0"/>
                                <m:t> </m:t>
                              </m:r>
                              <m:r>
                                <a:rPr lang="en-US" sz="2200" i="1">
                                  <a:latin typeface="Cambria Math" panose="02040503050406030204" pitchFamily="18" charset="0"/>
                                </a:rPr>
                                <m:t>)</m:t>
                              </m:r>
                            </m:e>
                            <m:sup>
                              <m:r>
                                <a:rPr lang="en-US" sz="2200" i="1">
                                  <a:latin typeface="Cambria Math" panose="02040503050406030204" pitchFamily="18" charset="0"/>
                                </a:rPr>
                                <m:t>2</m:t>
                              </m:r>
                            </m:sup>
                          </m:sSup>
                        </m:e>
                      </m:nary>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7" name="Rectangle 6"/>
              <p:cNvSpPr>
                <a:spLocks noRot="1" noChangeAspect="1" noMove="1" noResize="1" noEditPoints="1" noAdjustHandles="1" noChangeArrowheads="1" noChangeShapeType="1" noTextEdit="1"/>
              </p:cNvSpPr>
              <p:nvPr/>
            </p:nvSpPr>
            <p:spPr>
              <a:xfrm>
                <a:off x="3285815" y="3436723"/>
                <a:ext cx="2572371" cy="9121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323308" y="4790371"/>
                <a:ext cx="2386487" cy="912173"/>
              </a:xfrm>
              <a:prstGeom prst="rect">
                <a:avLst/>
              </a:prstGeom>
            </p:spPr>
            <p:txBody>
              <a:bodyPr wrap="none">
                <a:spAutoFit/>
              </a:bodyPr>
              <a:lstStyle/>
              <a:p>
                <a:pPr marL="0" indent="0" algn="ctr">
                  <a:buNone/>
                </a:pPr>
                <a14:m>
                  <m:oMathPara xmlns:m="http://schemas.openxmlformats.org/officeDocument/2006/math">
                    <m:oMathParaPr>
                      <m:jc m:val="centerGroup"/>
                    </m:oMathParaPr>
                    <m:oMath xmlns:m="http://schemas.openxmlformats.org/officeDocument/2006/math">
                      <m:nary>
                        <m:naryPr>
                          <m:chr m:val="∑"/>
                          <m:subHide m:val="on"/>
                          <m:supHide m:val="on"/>
                          <m:ctrlPr>
                            <a:rPr lang="en-US" sz="2200" i="1" smtClean="0">
                              <a:latin typeface="Cambria Math" panose="02040503050406030204" pitchFamily="18" charset="0"/>
                              <a:ea typeface="Cambria Math" panose="02040503050406030204" pitchFamily="18" charset="0"/>
                            </a:rPr>
                          </m:ctrlPr>
                        </m:naryPr>
                        <m:sub/>
                        <m:sup/>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𝑌</m:t>
                              </m:r>
                              <m:r>
                                <a:rPr lang="en-US" sz="2200" i="1">
                                  <a:latin typeface="Cambria Math" panose="02040503050406030204" pitchFamily="18" charset="0"/>
                                </a:rPr>
                                <m:t> − </m:t>
                              </m:r>
                              <m:acc>
                                <m:accPr>
                                  <m:chr m:val="̂"/>
                                  <m:ctrlPr>
                                    <a:rPr lang="en-US" sz="2200" i="1">
                                      <a:latin typeface="Cambria Math" panose="02040503050406030204" pitchFamily="18" charset="0"/>
                                    </a:rPr>
                                  </m:ctrlPr>
                                </m:accPr>
                                <m:e>
                                  <m:r>
                                    <a:rPr lang="en-US" sz="2200" i="1">
                                      <a:latin typeface="Cambria Math" panose="02040503050406030204" pitchFamily="18" charset="0"/>
                                    </a:rPr>
                                    <m:t>𝑓</m:t>
                                  </m:r>
                                </m:e>
                              </m:acc>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r>
                                <m:rPr>
                                  <m:nor/>
                                </m:rPr>
                                <a:rPr lang="en-US" sz="2200" dirty="0"/>
                                <m:t> </m:t>
                              </m:r>
                            </m:e>
                          </m:d>
                        </m:e>
                      </m:nary>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8" name="Rectangle 7"/>
              <p:cNvSpPr>
                <a:spLocks noRot="1" noChangeAspect="1" noMove="1" noResize="1" noEditPoints="1" noAdjustHandles="1" noChangeArrowheads="1" noChangeShapeType="1" noTextEdit="1"/>
              </p:cNvSpPr>
              <p:nvPr/>
            </p:nvSpPr>
            <p:spPr>
              <a:xfrm>
                <a:off x="3323308" y="4790371"/>
                <a:ext cx="2386487" cy="91217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3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41699" y="4325803"/>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Model</a:t>
            </a:r>
            <a:endParaRPr lang="en-US" dirty="0">
              <a:solidFill>
                <a:schemeClr val="tx1"/>
              </a:solidFill>
            </a:endParaRPr>
          </a:p>
        </p:txBody>
      </p:sp>
      <p:sp>
        <p:nvSpPr>
          <p:cNvPr id="7" name="Rectangle 6"/>
          <p:cNvSpPr/>
          <p:nvPr/>
        </p:nvSpPr>
        <p:spPr>
          <a:xfrm>
            <a:off x="729457" y="1690688"/>
            <a:ext cx="2620371" cy="1147108"/>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Input Data</a:t>
            </a:r>
          </a:p>
          <a:p>
            <a:pPr algn="ctr"/>
            <a:r>
              <a:rPr lang="en-US" b="1" dirty="0" smtClean="0">
                <a:solidFill>
                  <a:schemeClr val="tx1"/>
                </a:solidFill>
              </a:rPr>
              <a:t>- - - - - - - - - - - - - - - - - </a:t>
            </a:r>
          </a:p>
          <a:p>
            <a:pPr algn="ctr"/>
            <a:r>
              <a:rPr lang="en-US" dirty="0" smtClean="0">
                <a:solidFill>
                  <a:schemeClr val="tx1"/>
                </a:solidFill>
              </a:rPr>
              <a:t>Response| Predictor</a:t>
            </a:r>
            <a:endParaRPr lang="en-US" dirty="0">
              <a:solidFill>
                <a:schemeClr val="tx1"/>
              </a:solidFill>
            </a:endParaRPr>
          </a:p>
        </p:txBody>
      </p:sp>
      <p:sp>
        <p:nvSpPr>
          <p:cNvPr id="2" name="Title 1"/>
          <p:cNvSpPr>
            <a:spLocks noGrp="1"/>
          </p:cNvSpPr>
          <p:nvPr>
            <p:ph type="title"/>
          </p:nvPr>
        </p:nvSpPr>
        <p:spPr/>
        <p:txBody>
          <a:bodyPr/>
          <a:lstStyle/>
          <a:p>
            <a:r>
              <a:rPr lang="en-US" dirty="0" smtClean="0"/>
              <a:t>Method</a:t>
            </a:r>
            <a:endParaRPr lang="en-US" dirty="0"/>
          </a:p>
        </p:txBody>
      </p:sp>
      <p:sp>
        <p:nvSpPr>
          <p:cNvPr id="21" name="Rectangle 20"/>
          <p:cNvSpPr/>
          <p:nvPr/>
        </p:nvSpPr>
        <p:spPr>
          <a:xfrm>
            <a:off x="1455348" y="3397354"/>
            <a:ext cx="1908128" cy="573206"/>
          </a:xfrm>
          <a:prstGeom prst="rect">
            <a:avLst/>
          </a:prstGeom>
          <a:solidFill>
            <a:schemeClr val="bg1"/>
          </a:solid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a:t>
            </a:r>
            <a:endParaRPr lang="en-US" dirty="0">
              <a:solidFill>
                <a:schemeClr val="tx1"/>
              </a:solidFill>
            </a:endParaRPr>
          </a:p>
        </p:txBody>
      </p:sp>
      <p:sp>
        <p:nvSpPr>
          <p:cNvPr id="22" name="Rectangle 21"/>
          <p:cNvSpPr/>
          <p:nvPr/>
        </p:nvSpPr>
        <p:spPr>
          <a:xfrm>
            <a:off x="702161" y="3397352"/>
            <a:ext cx="652533" cy="573206"/>
          </a:xfrm>
          <a:prstGeom prst="rect">
            <a:avLst/>
          </a:prstGeom>
          <a:solidFill>
            <a:schemeClr val="bg1"/>
          </a:solidFill>
          <a:ln w="381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Test</a:t>
            </a:r>
            <a:endParaRPr lang="en-US" dirty="0">
              <a:solidFill>
                <a:schemeClr val="tx1"/>
              </a:solidFill>
            </a:endParaRPr>
          </a:p>
        </p:txBody>
      </p:sp>
      <p:sp>
        <p:nvSpPr>
          <p:cNvPr id="24" name="Rectangle 23"/>
          <p:cNvSpPr/>
          <p:nvPr/>
        </p:nvSpPr>
        <p:spPr>
          <a:xfrm>
            <a:off x="729457"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ML Prediction</a:t>
            </a:r>
            <a:endParaRPr lang="en-US" dirty="0">
              <a:solidFill>
                <a:schemeClr val="tx1"/>
              </a:solidFill>
            </a:endParaRPr>
          </a:p>
        </p:txBody>
      </p:sp>
      <p:sp>
        <p:nvSpPr>
          <p:cNvPr id="25" name="Rectangle 24"/>
          <p:cNvSpPr/>
          <p:nvPr/>
        </p:nvSpPr>
        <p:spPr>
          <a:xfrm>
            <a:off x="3349828" y="5198855"/>
            <a:ext cx="1908128" cy="573206"/>
          </a:xfrm>
          <a:prstGeom prst="rect">
            <a:avLst/>
          </a:prstGeom>
          <a:solidFill>
            <a:schemeClr val="bg1"/>
          </a:solidFill>
          <a:ln w="12700">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Measures of Fit</a:t>
            </a:r>
            <a:endParaRPr lang="en-US" dirty="0">
              <a:solidFill>
                <a:schemeClr val="tx1"/>
              </a:solidFill>
            </a:endParaRPr>
          </a:p>
        </p:txBody>
      </p:sp>
      <p:cxnSp>
        <p:nvCxnSpPr>
          <p:cNvPr id="27" name="Straight Arrow Connector 26"/>
          <p:cNvCxnSpPr>
            <a:stCxn id="22" idx="2"/>
          </p:cNvCxnSpPr>
          <p:nvPr/>
        </p:nvCxnSpPr>
        <p:spPr>
          <a:xfrm>
            <a:off x="1028428" y="3970558"/>
            <a:ext cx="0" cy="1228297"/>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395763" y="3984904"/>
            <a:ext cx="1" cy="325912"/>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55723" y="2839426"/>
            <a:ext cx="1355820" cy="544279"/>
            <a:chOff x="1055723" y="2839426"/>
            <a:chExt cx="1355820" cy="544279"/>
          </a:xfrm>
        </p:grpSpPr>
        <p:cxnSp>
          <p:nvCxnSpPr>
            <p:cNvPr id="32" name="Straight Arrow Connector 31"/>
            <p:cNvCxnSpPr/>
            <p:nvPr/>
          </p:nvCxnSpPr>
          <p:spPr>
            <a:xfrm>
              <a:off x="1055723" y="3126032"/>
              <a:ext cx="1" cy="257673"/>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411542" y="3125336"/>
              <a:ext cx="1" cy="256272"/>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55723" y="3126032"/>
              <a:ext cx="1355819" cy="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006592" y="2839426"/>
              <a:ext cx="0" cy="28591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stCxn id="24" idx="3"/>
            <a:endCxn id="25" idx="1"/>
          </p:cNvCxnSpPr>
          <p:nvPr/>
        </p:nvCxnSpPr>
        <p:spPr>
          <a:xfrm>
            <a:off x="2637585" y="5485458"/>
            <a:ext cx="712243" cy="0"/>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1"/>
          </p:cNvCxnSpPr>
          <p:nvPr/>
        </p:nvCxnSpPr>
        <p:spPr>
          <a:xfrm flipH="1">
            <a:off x="1028426" y="4612406"/>
            <a:ext cx="413273" cy="0"/>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3"/>
            <a:endCxn id="29" idx="1"/>
          </p:cNvCxnSpPr>
          <p:nvPr/>
        </p:nvCxnSpPr>
        <p:spPr>
          <a:xfrm flipV="1">
            <a:off x="3349827" y="2018529"/>
            <a:ext cx="2844125" cy="2593877"/>
          </a:xfrm>
          <a:prstGeom prst="bentConnector3">
            <a:avLst>
              <a:gd name="adj1" fmla="val 72663"/>
            </a:avLst>
          </a:prstGeom>
          <a:ln w="12700">
            <a:solidFill>
              <a:srgbClr val="C99700"/>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193952" y="2592377"/>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Fixing Dubious Data</a:t>
            </a:r>
            <a:endParaRPr lang="en-US" dirty="0">
              <a:solidFill>
                <a:schemeClr val="tx1"/>
              </a:solidFill>
            </a:endParaRPr>
          </a:p>
        </p:txBody>
      </p:sp>
      <p:sp>
        <p:nvSpPr>
          <p:cNvPr id="53" name="Rectangle 52"/>
          <p:cNvSpPr/>
          <p:nvPr/>
        </p:nvSpPr>
        <p:spPr>
          <a:xfrm>
            <a:off x="6193951" y="3453471"/>
            <a:ext cx="2321399"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Future Predictions</a:t>
            </a:r>
            <a:endParaRPr lang="en-US" dirty="0">
              <a:solidFill>
                <a:schemeClr val="tx1"/>
              </a:solidFill>
            </a:endParaRPr>
          </a:p>
        </p:txBody>
      </p:sp>
      <p:sp>
        <p:nvSpPr>
          <p:cNvPr id="54" name="Rectangle 53"/>
          <p:cNvSpPr/>
          <p:nvPr/>
        </p:nvSpPr>
        <p:spPr>
          <a:xfrm>
            <a:off x="6193952" y="4320569"/>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Ungauged Basins</a:t>
            </a:r>
            <a:endParaRPr lang="en-US" dirty="0">
              <a:solidFill>
                <a:schemeClr val="tx1"/>
              </a:solidFill>
            </a:endParaRPr>
          </a:p>
        </p:txBody>
      </p:sp>
      <p:cxnSp>
        <p:nvCxnSpPr>
          <p:cNvPr id="59" name="Straight Arrow Connector 58"/>
          <p:cNvCxnSpPr/>
          <p:nvPr/>
        </p:nvCxnSpPr>
        <p:spPr>
          <a:xfrm>
            <a:off x="5443516" y="4633298"/>
            <a:ext cx="754061" cy="0"/>
          </a:xfrm>
          <a:prstGeom prst="straightConnector1">
            <a:avLst/>
          </a:prstGeom>
          <a:ln w="12700">
            <a:solidFill>
              <a:srgbClr val="C997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443516" y="3739137"/>
            <a:ext cx="750436" cy="0"/>
          </a:xfrm>
          <a:prstGeom prst="straightConnector1">
            <a:avLst/>
          </a:prstGeom>
          <a:ln w="12700">
            <a:solidFill>
              <a:srgbClr val="C99700"/>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478561" y="4162693"/>
            <a:ext cx="1964955" cy="485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99700"/>
                </a:solidFill>
              </a:rPr>
              <a:t>c</a:t>
            </a:r>
            <a:r>
              <a:rPr lang="en-US" dirty="0" smtClean="0">
                <a:solidFill>
                  <a:srgbClr val="C99700"/>
                </a:solidFill>
              </a:rPr>
              <a:t>an be applied to</a:t>
            </a:r>
            <a:endParaRPr lang="en-US" dirty="0">
              <a:solidFill>
                <a:srgbClr val="C99700"/>
              </a:solidFill>
            </a:endParaRPr>
          </a:p>
        </p:txBody>
      </p:sp>
      <p:sp>
        <p:nvSpPr>
          <p:cNvPr id="29" name="Rectangle 28"/>
          <p:cNvSpPr/>
          <p:nvPr/>
        </p:nvSpPr>
        <p:spPr>
          <a:xfrm>
            <a:off x="6193952" y="1731926"/>
            <a:ext cx="2321398" cy="573206"/>
          </a:xfrm>
          <a:prstGeom prst="rect">
            <a:avLst/>
          </a:prstGeom>
          <a:solidFill>
            <a:schemeClr val="bg1"/>
          </a:solidFill>
          <a:ln w="12700">
            <a:solidFill>
              <a:srgbClr val="C997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Missing Data</a:t>
            </a:r>
            <a:endParaRPr lang="en-US" dirty="0">
              <a:solidFill>
                <a:schemeClr val="tx1"/>
              </a:solidFill>
            </a:endParaRPr>
          </a:p>
        </p:txBody>
      </p:sp>
      <p:cxnSp>
        <p:nvCxnSpPr>
          <p:cNvPr id="31" name="Straight Arrow Connector 30"/>
          <p:cNvCxnSpPr/>
          <p:nvPr/>
        </p:nvCxnSpPr>
        <p:spPr>
          <a:xfrm>
            <a:off x="5443515" y="2878980"/>
            <a:ext cx="750436" cy="0"/>
          </a:xfrm>
          <a:prstGeom prst="straightConnector1">
            <a:avLst/>
          </a:prstGeom>
          <a:ln w="12700">
            <a:solidFill>
              <a:srgbClr val="C99700"/>
            </a:solidFill>
            <a:prstDash val="lg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49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24" grpId="0" animBg="1"/>
      <p:bldP spid="25" grpId="0" animBg="1"/>
      <p:bldP spid="52" grpId="0" animBg="1"/>
      <p:bldP spid="53" grpId="0" animBg="1"/>
      <p:bldP spid="54" grpId="0" animBg="1"/>
      <p:bldP spid="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 Splitting</a:t>
            </a:r>
            <a:endParaRPr lang="en-US" dirty="0"/>
          </a:p>
        </p:txBody>
      </p:sp>
      <p:sp>
        <p:nvSpPr>
          <p:cNvPr id="3" name="Content Placeholder 2"/>
          <p:cNvSpPr>
            <a:spLocks noGrp="1"/>
          </p:cNvSpPr>
          <p:nvPr>
            <p:ph idx="1"/>
          </p:nvPr>
        </p:nvSpPr>
        <p:spPr>
          <a:xfrm>
            <a:off x="628650" y="1825625"/>
            <a:ext cx="3350988" cy="4351338"/>
          </a:xfrm>
        </p:spPr>
        <p:txBody>
          <a:bodyPr/>
          <a:lstStyle/>
          <a:p>
            <a:r>
              <a:rPr lang="en-US" dirty="0" smtClean="0"/>
              <a:t>Split the data into training set and test set.</a:t>
            </a:r>
          </a:p>
          <a:p>
            <a:r>
              <a:rPr lang="en-US" dirty="0" smtClean="0"/>
              <a:t>Each observation gets to be in the test set at least once. </a:t>
            </a:r>
          </a:p>
          <a:p>
            <a:r>
              <a:rPr lang="en-US" dirty="0" smtClean="0"/>
              <a:t>How big should the folds be? Bias-Variance trade-off.  </a:t>
            </a:r>
          </a:p>
          <a:p>
            <a:r>
              <a:rPr lang="en-US" dirty="0" smtClean="0"/>
              <a:t>Report average error estimate of the folds.</a:t>
            </a:r>
            <a:endParaRPr lang="en-US" dirty="0"/>
          </a:p>
        </p:txBody>
      </p:sp>
      <p:grpSp>
        <p:nvGrpSpPr>
          <p:cNvPr id="71" name="Group 70"/>
          <p:cNvGrpSpPr/>
          <p:nvPr/>
        </p:nvGrpSpPr>
        <p:grpSpPr>
          <a:xfrm>
            <a:off x="4411886" y="1948092"/>
            <a:ext cx="4532743" cy="3292512"/>
            <a:chOff x="4411886" y="1795687"/>
            <a:chExt cx="4532743" cy="3292512"/>
          </a:xfrm>
        </p:grpSpPr>
        <p:grpSp>
          <p:nvGrpSpPr>
            <p:cNvPr id="21" name="Group 20"/>
            <p:cNvGrpSpPr/>
            <p:nvPr/>
          </p:nvGrpSpPr>
          <p:grpSpPr>
            <a:xfrm>
              <a:off x="5623037" y="2188042"/>
              <a:ext cx="3210978" cy="274321"/>
              <a:chOff x="4376671" y="1825057"/>
              <a:chExt cx="3210978" cy="274321"/>
            </a:xfrm>
          </p:grpSpPr>
          <p:sp>
            <p:nvSpPr>
              <p:cNvPr id="6" name="Rectangle 5"/>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623037" y="2597300"/>
              <a:ext cx="3210978" cy="274321"/>
              <a:chOff x="4376671" y="1825057"/>
              <a:chExt cx="3210978" cy="274321"/>
            </a:xfrm>
          </p:grpSpPr>
          <p:sp>
            <p:nvSpPr>
              <p:cNvPr id="23" name="Rectangle 22"/>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623037" y="3006558"/>
              <a:ext cx="3210978" cy="274321"/>
              <a:chOff x="4376671" y="1825057"/>
              <a:chExt cx="3210978" cy="274321"/>
            </a:xfrm>
          </p:grpSpPr>
          <p:sp>
            <p:nvSpPr>
              <p:cNvPr id="29" name="Rectangle 28"/>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623037" y="3415816"/>
              <a:ext cx="3210978" cy="274321"/>
              <a:chOff x="4376671" y="1825057"/>
              <a:chExt cx="3210978" cy="274321"/>
            </a:xfrm>
          </p:grpSpPr>
          <p:sp>
            <p:nvSpPr>
              <p:cNvPr id="35" name="Rectangle 34"/>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623037" y="3825074"/>
              <a:ext cx="3210978" cy="274321"/>
              <a:chOff x="4376671" y="1825057"/>
              <a:chExt cx="3210978" cy="274321"/>
            </a:xfrm>
          </p:grpSpPr>
          <p:sp>
            <p:nvSpPr>
              <p:cNvPr id="41" name="Rectangle 40"/>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5623037" y="2188042"/>
              <a:ext cx="640080"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70648" y="2600829"/>
              <a:ext cx="640080"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903197" y="3006558"/>
              <a:ext cx="640080"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543277" y="3415816"/>
              <a:ext cx="653453"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193935" y="3825074"/>
              <a:ext cx="640080"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4531755" y="4349535"/>
              <a:ext cx="2085541" cy="738664"/>
              <a:chOff x="4411886" y="4345573"/>
              <a:chExt cx="2085541" cy="738664"/>
            </a:xfrm>
          </p:grpSpPr>
          <p:sp>
            <p:nvSpPr>
              <p:cNvPr id="51" name="Rectangle 50"/>
              <p:cNvSpPr/>
              <p:nvPr/>
            </p:nvSpPr>
            <p:spPr>
              <a:xfrm>
                <a:off x="4411886" y="4372154"/>
                <a:ext cx="640080" cy="274320"/>
              </a:xfrm>
              <a:prstGeom prst="rect">
                <a:avLst/>
              </a:prstGeom>
              <a:solidFill>
                <a:srgbClr val="002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091273" y="4345573"/>
                <a:ext cx="950901" cy="369332"/>
              </a:xfrm>
              <a:prstGeom prst="rect">
                <a:avLst/>
              </a:prstGeom>
              <a:noFill/>
            </p:spPr>
            <p:txBody>
              <a:bodyPr wrap="none" rtlCol="0">
                <a:spAutoFit/>
              </a:bodyPr>
              <a:lstStyle/>
              <a:p>
                <a:r>
                  <a:rPr lang="en-US" dirty="0" smtClean="0"/>
                  <a:t>Test set</a:t>
                </a:r>
                <a:endParaRPr lang="en-US" dirty="0"/>
              </a:p>
            </p:txBody>
          </p:sp>
          <p:sp>
            <p:nvSpPr>
              <p:cNvPr id="53" name="Rectangle 52"/>
              <p:cNvSpPr/>
              <p:nvPr/>
            </p:nvSpPr>
            <p:spPr>
              <a:xfrm>
                <a:off x="4411886" y="4754881"/>
                <a:ext cx="640080" cy="274320"/>
              </a:xfrm>
              <a:prstGeom prst="rect">
                <a:avLst/>
              </a:prstGeom>
              <a:solidFill>
                <a:schemeClr val="bg1"/>
              </a:solid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091273" y="4714905"/>
                <a:ext cx="1406154" cy="369332"/>
              </a:xfrm>
              <a:prstGeom prst="rect">
                <a:avLst/>
              </a:prstGeom>
              <a:noFill/>
            </p:spPr>
            <p:txBody>
              <a:bodyPr wrap="none" rtlCol="0">
                <a:spAutoFit/>
              </a:bodyPr>
              <a:lstStyle/>
              <a:p>
                <a:r>
                  <a:rPr lang="en-US" dirty="0" smtClean="0"/>
                  <a:t>Training set</a:t>
                </a:r>
                <a:endParaRPr lang="en-US" dirty="0"/>
              </a:p>
            </p:txBody>
          </p:sp>
        </p:grpSp>
        <p:sp>
          <p:nvSpPr>
            <p:cNvPr id="56" name="TextBox 55"/>
            <p:cNvSpPr txBox="1"/>
            <p:nvPr/>
          </p:nvSpPr>
          <p:spPr>
            <a:xfrm>
              <a:off x="6401537" y="1795687"/>
              <a:ext cx="1643399" cy="369332"/>
            </a:xfrm>
            <a:prstGeom prst="rect">
              <a:avLst/>
            </a:prstGeom>
            <a:noFill/>
          </p:spPr>
          <p:txBody>
            <a:bodyPr wrap="none" rtlCol="0">
              <a:spAutoFit/>
            </a:bodyPr>
            <a:lstStyle/>
            <a:p>
              <a:r>
                <a:rPr lang="en-US" dirty="0" smtClean="0"/>
                <a:t>Whole dataset</a:t>
              </a:r>
              <a:endParaRPr lang="en-US" dirty="0"/>
            </a:p>
          </p:txBody>
        </p:sp>
        <p:cxnSp>
          <p:nvCxnSpPr>
            <p:cNvPr id="58" name="Straight Arrow Connector 57"/>
            <p:cNvCxnSpPr>
              <a:stCxn id="56" idx="1"/>
            </p:cNvCxnSpPr>
            <p:nvPr/>
          </p:nvCxnSpPr>
          <p:spPr>
            <a:xfrm flipH="1">
              <a:off x="5623037" y="1980353"/>
              <a:ext cx="778500" cy="0"/>
            </a:xfrm>
            <a:prstGeom prst="straightConnector1">
              <a:avLst/>
            </a:prstGeom>
            <a:ln w="12700">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3"/>
            </p:cNvCxnSpPr>
            <p:nvPr/>
          </p:nvCxnSpPr>
          <p:spPr>
            <a:xfrm>
              <a:off x="8044936" y="1980353"/>
              <a:ext cx="789079" cy="0"/>
            </a:xfrm>
            <a:prstGeom prst="straightConnector1">
              <a:avLst/>
            </a:prstGeom>
            <a:ln>
              <a:solidFill>
                <a:srgbClr val="00285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193935" y="4267843"/>
              <a:ext cx="640080" cy="0"/>
            </a:xfrm>
            <a:prstGeom prst="straightConnector1">
              <a:avLst/>
            </a:prstGeom>
            <a:ln>
              <a:solidFill>
                <a:srgbClr val="002855"/>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8174866" y="4324648"/>
              <a:ext cx="769763" cy="369332"/>
            </a:xfrm>
            <a:prstGeom prst="rect">
              <a:avLst/>
            </a:prstGeom>
            <a:noFill/>
          </p:spPr>
          <p:txBody>
            <a:bodyPr wrap="none" rtlCol="0">
              <a:spAutoFit/>
            </a:bodyPr>
            <a:lstStyle/>
            <a:p>
              <a:r>
                <a:rPr lang="en-US" dirty="0" smtClean="0"/>
                <a:t>1 fold</a:t>
              </a:r>
              <a:endParaRPr lang="en-US" dirty="0"/>
            </a:p>
          </p:txBody>
        </p:sp>
        <p:sp>
          <p:nvSpPr>
            <p:cNvPr id="64" name="TextBox 63"/>
            <p:cNvSpPr txBox="1"/>
            <p:nvPr/>
          </p:nvSpPr>
          <p:spPr>
            <a:xfrm>
              <a:off x="4411886" y="2142277"/>
              <a:ext cx="1233030" cy="369332"/>
            </a:xfrm>
            <a:prstGeom prst="rect">
              <a:avLst/>
            </a:prstGeom>
            <a:noFill/>
          </p:spPr>
          <p:txBody>
            <a:bodyPr wrap="none" rtlCol="0">
              <a:spAutoFit/>
            </a:bodyPr>
            <a:lstStyle/>
            <a:p>
              <a:r>
                <a:rPr lang="en-US" dirty="0" smtClean="0"/>
                <a:t>Iteration 1</a:t>
              </a:r>
              <a:endParaRPr lang="en-US" dirty="0"/>
            </a:p>
          </p:txBody>
        </p:sp>
        <p:sp>
          <p:nvSpPr>
            <p:cNvPr id="66" name="TextBox 65"/>
            <p:cNvSpPr txBox="1"/>
            <p:nvPr/>
          </p:nvSpPr>
          <p:spPr>
            <a:xfrm>
              <a:off x="4411886" y="2571045"/>
              <a:ext cx="1233030" cy="369332"/>
            </a:xfrm>
            <a:prstGeom prst="rect">
              <a:avLst/>
            </a:prstGeom>
            <a:noFill/>
          </p:spPr>
          <p:txBody>
            <a:bodyPr wrap="none" rtlCol="0">
              <a:spAutoFit/>
            </a:bodyPr>
            <a:lstStyle/>
            <a:p>
              <a:r>
                <a:rPr lang="en-US" dirty="0" smtClean="0"/>
                <a:t>Iteration 2</a:t>
              </a:r>
              <a:endParaRPr lang="en-US" dirty="0"/>
            </a:p>
          </p:txBody>
        </p:sp>
        <p:sp>
          <p:nvSpPr>
            <p:cNvPr id="67" name="TextBox 66"/>
            <p:cNvSpPr txBox="1"/>
            <p:nvPr/>
          </p:nvSpPr>
          <p:spPr>
            <a:xfrm>
              <a:off x="4411886" y="2998979"/>
              <a:ext cx="1233030" cy="369332"/>
            </a:xfrm>
            <a:prstGeom prst="rect">
              <a:avLst/>
            </a:prstGeom>
            <a:noFill/>
          </p:spPr>
          <p:txBody>
            <a:bodyPr wrap="none" rtlCol="0">
              <a:spAutoFit/>
            </a:bodyPr>
            <a:lstStyle/>
            <a:p>
              <a:r>
                <a:rPr lang="en-US" dirty="0" smtClean="0"/>
                <a:t>Iteration 3</a:t>
              </a:r>
              <a:endParaRPr lang="en-US" dirty="0"/>
            </a:p>
          </p:txBody>
        </p:sp>
        <p:sp>
          <p:nvSpPr>
            <p:cNvPr id="68" name="TextBox 67"/>
            <p:cNvSpPr txBox="1"/>
            <p:nvPr/>
          </p:nvSpPr>
          <p:spPr>
            <a:xfrm>
              <a:off x="4411886" y="3401761"/>
              <a:ext cx="1233030" cy="369332"/>
            </a:xfrm>
            <a:prstGeom prst="rect">
              <a:avLst/>
            </a:prstGeom>
            <a:noFill/>
          </p:spPr>
          <p:txBody>
            <a:bodyPr wrap="none" rtlCol="0">
              <a:spAutoFit/>
            </a:bodyPr>
            <a:lstStyle/>
            <a:p>
              <a:r>
                <a:rPr lang="en-US" dirty="0" smtClean="0"/>
                <a:t>Iteration 4</a:t>
              </a:r>
              <a:endParaRPr lang="en-US" dirty="0"/>
            </a:p>
          </p:txBody>
        </p:sp>
        <p:sp>
          <p:nvSpPr>
            <p:cNvPr id="69" name="TextBox 68"/>
            <p:cNvSpPr txBox="1"/>
            <p:nvPr/>
          </p:nvSpPr>
          <p:spPr>
            <a:xfrm>
              <a:off x="4411886" y="3837275"/>
              <a:ext cx="1233030" cy="369332"/>
            </a:xfrm>
            <a:prstGeom prst="rect">
              <a:avLst/>
            </a:prstGeom>
            <a:noFill/>
          </p:spPr>
          <p:txBody>
            <a:bodyPr wrap="none" rtlCol="0">
              <a:spAutoFit/>
            </a:bodyPr>
            <a:lstStyle/>
            <a:p>
              <a:r>
                <a:rPr lang="en-US" dirty="0" smtClean="0"/>
                <a:t>Iteration 5</a:t>
              </a:r>
              <a:endParaRPr lang="en-US" dirty="0"/>
            </a:p>
          </p:txBody>
        </p:sp>
      </p:grpSp>
    </p:spTree>
    <p:extLst>
      <p:ext uri="{BB962C8B-B14F-4D97-AF65-F5344CB8AC3E}">
        <p14:creationId xmlns:p14="http://schemas.microsoft.com/office/powerpoint/2010/main" val="3256721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marL="0" indent="0"/>
            <a:r>
              <a:rPr lang="en-US" dirty="0" smtClean="0"/>
              <a:t>What are we predicting anyway? </a:t>
            </a:r>
            <a:endParaRPr lang="en-US" sz="2000" dirty="0"/>
          </a:p>
        </p:txBody>
      </p:sp>
      <p:sp>
        <p:nvSpPr>
          <p:cNvPr id="12" name="Content Placeholder 2"/>
          <p:cNvSpPr>
            <a:spLocks noGrp="1"/>
          </p:cNvSpPr>
          <p:nvPr>
            <p:ph idx="1"/>
          </p:nvPr>
        </p:nvSpPr>
        <p:spPr>
          <a:xfrm>
            <a:off x="632613" y="1720388"/>
            <a:ext cx="3269863" cy="4430949"/>
          </a:xfrm>
        </p:spPr>
        <p:txBody>
          <a:bodyPr/>
          <a:lstStyle/>
          <a:p>
            <a:r>
              <a:rPr lang="en-US" dirty="0" smtClean="0"/>
              <a:t>Hourly </a:t>
            </a:r>
            <a:r>
              <a:rPr lang="en-US" b="1" dirty="0" smtClean="0">
                <a:solidFill>
                  <a:srgbClr val="C99700"/>
                </a:solidFill>
              </a:rPr>
              <a:t>streamflow temperature </a:t>
            </a:r>
            <a:r>
              <a:rPr lang="en-US" dirty="0" smtClean="0"/>
              <a:t>from California Data Exchange Center (CDEC)</a:t>
            </a:r>
          </a:p>
          <a:p>
            <a:r>
              <a:rPr lang="en-US" dirty="0" smtClean="0"/>
              <a:t>Sacramento River above Shasta Lake</a:t>
            </a:r>
          </a:p>
          <a:p>
            <a:r>
              <a:rPr lang="en-US" dirty="0" smtClean="0"/>
              <a:t>2002-2017</a:t>
            </a:r>
          </a:p>
          <a:p>
            <a:r>
              <a:rPr lang="en-US" dirty="0" smtClean="0"/>
              <a:t>128,097 instances</a:t>
            </a:r>
            <a:endParaRPr lang="en-US" dirty="0"/>
          </a:p>
        </p:txBody>
      </p:sp>
      <p:pic>
        <p:nvPicPr>
          <p:cNvPr id="3" name="Picture 2"/>
          <p:cNvPicPr>
            <a:picLocks noChangeAspect="1"/>
          </p:cNvPicPr>
          <p:nvPr/>
        </p:nvPicPr>
        <p:blipFill rotWithShape="1">
          <a:blip r:embed="rId3"/>
          <a:srcRect l="44818"/>
          <a:stretch/>
        </p:blipFill>
        <p:spPr>
          <a:xfrm>
            <a:off x="4837188" y="1379312"/>
            <a:ext cx="4126019" cy="4772025"/>
          </a:xfrm>
          <a:prstGeom prst="rect">
            <a:avLst/>
          </a:prstGeom>
          <a:ln>
            <a:solidFill>
              <a:srgbClr val="C99700"/>
            </a:solidFill>
          </a:ln>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t="4724" r="4178"/>
          <a:stretch/>
        </p:blipFill>
        <p:spPr>
          <a:xfrm>
            <a:off x="4011969" y="1959429"/>
            <a:ext cx="4841745" cy="4221608"/>
          </a:xfrm>
          <a:prstGeom prst="rect">
            <a:avLst/>
          </a:prstGeom>
          <a:ln>
            <a:solidFill>
              <a:srgbClr val="C99700"/>
            </a:solidFill>
          </a:ln>
        </p:spPr>
      </p:pic>
    </p:spTree>
    <p:extLst>
      <p:ext uri="{BB962C8B-B14F-4D97-AF65-F5344CB8AC3E}">
        <p14:creationId xmlns:p14="http://schemas.microsoft.com/office/powerpoint/2010/main" val="14301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 Splitting</a:t>
            </a:r>
            <a:endParaRPr lang="en-US" dirty="0"/>
          </a:p>
        </p:txBody>
      </p:sp>
      <p:pic>
        <p:nvPicPr>
          <p:cNvPr id="6" name="Content Placeholder 5"/>
          <p:cNvPicPr>
            <a:picLocks noGrp="1" noChangeAspect="1"/>
          </p:cNvPicPr>
          <p:nvPr>
            <p:ph idx="1"/>
          </p:nvPr>
        </p:nvPicPr>
        <p:blipFill rotWithShape="1">
          <a:blip r:embed="rId3" cstate="hqprint">
            <a:extLst>
              <a:ext uri="{28A0092B-C50C-407E-A947-70E740481C1C}">
                <a14:useLocalDpi xmlns:a14="http://schemas.microsoft.com/office/drawing/2010/main" val="0"/>
              </a:ext>
            </a:extLst>
          </a:blip>
          <a:srcRect r="18604"/>
          <a:stretch/>
        </p:blipFill>
        <p:spPr>
          <a:xfrm>
            <a:off x="308510" y="1786722"/>
            <a:ext cx="7200654" cy="3878839"/>
          </a:xfrm>
        </p:spPr>
      </p:pic>
      <p:grpSp>
        <p:nvGrpSpPr>
          <p:cNvPr id="9" name="Group 8"/>
          <p:cNvGrpSpPr/>
          <p:nvPr/>
        </p:nvGrpSpPr>
        <p:grpSpPr>
          <a:xfrm>
            <a:off x="7575452" y="2592295"/>
            <a:ext cx="1432329" cy="2525517"/>
            <a:chOff x="7575452" y="2592295"/>
            <a:chExt cx="1432329" cy="2525517"/>
          </a:xfrm>
        </p:grpSpPr>
        <p:pic>
          <p:nvPicPr>
            <p:cNvPr id="7" name="Content Placeholder 5"/>
            <p:cNvPicPr>
              <a:picLocks noChangeAspect="1"/>
            </p:cNvPicPr>
            <p:nvPr/>
          </p:nvPicPr>
          <p:blipFill rotWithShape="1">
            <a:blip r:embed="rId3" cstate="hqprint">
              <a:extLst>
                <a:ext uri="{28A0092B-C50C-407E-A947-70E740481C1C}">
                  <a14:useLocalDpi xmlns:a14="http://schemas.microsoft.com/office/drawing/2010/main" val="0"/>
                </a:ext>
              </a:extLst>
            </a:blip>
            <a:srcRect l="83809" t="24277" b="40004"/>
            <a:stretch/>
          </p:blipFill>
          <p:spPr bwMode="auto">
            <a:xfrm>
              <a:off x="7575452" y="3732358"/>
              <a:ext cx="1432329" cy="1385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Content Placeholder 5"/>
            <p:cNvPicPr>
              <a:picLocks noChangeAspect="1"/>
            </p:cNvPicPr>
            <p:nvPr/>
          </p:nvPicPr>
          <p:blipFill rotWithShape="1">
            <a:blip r:embed="rId3" cstate="hqprint">
              <a:extLst>
                <a:ext uri="{28A0092B-C50C-407E-A947-70E740481C1C}">
                  <a14:useLocalDpi xmlns:a14="http://schemas.microsoft.com/office/drawing/2010/main" val="0"/>
                </a:ext>
              </a:extLst>
            </a:blip>
            <a:srcRect l="84058" t="59638" r="595" b="31075"/>
            <a:stretch/>
          </p:blipFill>
          <p:spPr bwMode="auto">
            <a:xfrm>
              <a:off x="7593668" y="2592295"/>
              <a:ext cx="1357745" cy="360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grpSp>
      <p:sp>
        <p:nvSpPr>
          <p:cNvPr id="3" name="TextBox 2"/>
          <p:cNvSpPr txBox="1"/>
          <p:nvPr/>
        </p:nvSpPr>
        <p:spPr>
          <a:xfrm>
            <a:off x="7761663" y="3207789"/>
            <a:ext cx="1059906" cy="646331"/>
          </a:xfrm>
          <a:prstGeom prst="rect">
            <a:avLst/>
          </a:prstGeom>
          <a:noFill/>
        </p:spPr>
        <p:txBody>
          <a:bodyPr wrap="none" rtlCol="0">
            <a:spAutoFit/>
          </a:bodyPr>
          <a:lstStyle/>
          <a:p>
            <a:pPr algn="ctr"/>
            <a:r>
              <a:rPr lang="en-US" dirty="0" smtClean="0"/>
              <a:t>Random</a:t>
            </a:r>
          </a:p>
          <a:p>
            <a:pPr algn="ctr"/>
            <a:r>
              <a:rPr lang="en-US" dirty="0"/>
              <a:t>+</a:t>
            </a:r>
          </a:p>
        </p:txBody>
      </p:sp>
    </p:spTree>
    <p:extLst>
      <p:ext uri="{BB962C8B-B14F-4D97-AF65-F5344CB8AC3E}">
        <p14:creationId xmlns:p14="http://schemas.microsoft.com/office/powerpoint/2010/main" val="1429772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27407</TotalTime>
  <Words>1892</Words>
  <Application>Microsoft Office PowerPoint</Application>
  <PresentationFormat>On-screen Show (4:3)</PresentationFormat>
  <Paragraphs>208</Paragraphs>
  <Slides>28</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ＭＳ Ｐゴシック</vt:lpstr>
      <vt:lpstr>Arial</vt:lpstr>
      <vt:lpstr>Book Antiqua</vt:lpstr>
      <vt:lpstr>Calibri</vt:lpstr>
      <vt:lpstr>Cambria Math</vt:lpstr>
      <vt:lpstr>CMU Bright</vt:lpstr>
      <vt:lpstr>Office Theme</vt:lpstr>
      <vt:lpstr>Document</vt:lpstr>
      <vt:lpstr>Machine Learning for Reservoir Inflow Temperature Prediction  in water resources management models </vt:lpstr>
      <vt:lpstr>Why machine learning?</vt:lpstr>
      <vt:lpstr>What is machine (!) learning?</vt:lpstr>
      <vt:lpstr>What is machine (!) learning?</vt:lpstr>
      <vt:lpstr>What is the loss function?</vt:lpstr>
      <vt:lpstr>Method</vt:lpstr>
      <vt:lpstr>Cross-Validation Splitting</vt:lpstr>
      <vt:lpstr>What are we predicting anyway? </vt:lpstr>
      <vt:lpstr>Cross-Validation Splitting</vt:lpstr>
      <vt:lpstr>What other data do we have?</vt:lpstr>
      <vt:lpstr>Model: Classification &amp; Regression Tree (CART)</vt:lpstr>
      <vt:lpstr>Model: Random Forest</vt:lpstr>
      <vt:lpstr>Results: Variable Importance List</vt:lpstr>
      <vt:lpstr>Results: Random CV</vt:lpstr>
      <vt:lpstr>Results: 1 Year Blocking CV</vt:lpstr>
      <vt:lpstr>Results: 2 Year Blocking CV</vt:lpstr>
      <vt:lpstr>Results: 4 Year Blocking CV</vt:lpstr>
      <vt:lpstr>Results: 8 Year Blocking CV</vt:lpstr>
      <vt:lpstr>Results: Random Forest</vt:lpstr>
      <vt:lpstr>Next Steps</vt:lpstr>
      <vt:lpstr>Conclusions</vt:lpstr>
      <vt:lpstr>Citations</vt:lpstr>
      <vt:lpstr>Questions?</vt:lpstr>
      <vt:lpstr>Relevant(?!) xkcd</vt:lpstr>
      <vt:lpstr>CART: Tree Size</vt:lpstr>
      <vt:lpstr>Results: Random Forest</vt:lpstr>
      <vt:lpstr>Results: Model Fit</vt:lpstr>
      <vt:lpstr>Results: Model Measures of Fit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dogan</dc:creator>
  <cp:lastModifiedBy>Elaheh White</cp:lastModifiedBy>
  <cp:revision>551</cp:revision>
  <cp:lastPrinted>2017-05-16T20:06:17Z</cp:lastPrinted>
  <dcterms:created xsi:type="dcterms:W3CDTF">2015-08-14T01:26:26Z</dcterms:created>
  <dcterms:modified xsi:type="dcterms:W3CDTF">2018-06-06T20:42:49Z</dcterms:modified>
</cp:coreProperties>
</file>